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6.xml" ContentType="application/vnd.openxmlformats-officedocument.presentationml.notesSlide+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9.xml" ContentType="application/vnd.openxmlformats-officedocument.presentationml.notesSlide+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2.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4.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5.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26.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7.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8.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29.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30.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31.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32.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33.xml" ContentType="application/vnd.openxmlformats-officedocument.presentationml.notesSlide+xml"/>
  <Override PartName="/ppt/tags/tag28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36.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37.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38.xml" ContentType="application/vnd.openxmlformats-officedocument.presentationml.notesSlide+xml"/>
  <Override PartName="/ppt/tags/tag302.xml" ContentType="application/vnd.openxmlformats-officedocument.presentationml.tags+xml"/>
  <Override PartName="/ppt/notesSlides/notesSlide39.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40.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41.xml" ContentType="application/vnd.openxmlformats-officedocument.presentationml.notesSlide+xml"/>
  <Override PartName="/ppt/tags/tag314.xml" ContentType="application/vnd.openxmlformats-officedocument.presentationml.tags+xml"/>
  <Override PartName="/ppt/notesSlides/notesSlide42.xml" ContentType="application/vnd.openxmlformats-officedocument.presentationml.notesSlide+xml"/>
  <Override PartName="/ppt/tags/tag31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16.xml" ContentType="application/vnd.openxmlformats-officedocument.presentationml.tags+xml"/>
  <Override PartName="/ppt/notesSlides/notesSlide45.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4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47.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1"/>
  </p:notesMasterIdLst>
  <p:handoutMasterIdLst>
    <p:handoutMasterId r:id="rId52"/>
  </p:handoutMasterIdLst>
  <p:sldIdLst>
    <p:sldId id="422" r:id="rId2"/>
    <p:sldId id="355" r:id="rId3"/>
    <p:sldId id="322" r:id="rId4"/>
    <p:sldId id="360" r:id="rId5"/>
    <p:sldId id="513" r:id="rId6"/>
    <p:sldId id="361" r:id="rId7"/>
    <p:sldId id="496" r:id="rId8"/>
    <p:sldId id="515" r:id="rId9"/>
    <p:sldId id="500" r:id="rId10"/>
    <p:sldId id="517" r:id="rId11"/>
    <p:sldId id="518" r:id="rId12"/>
    <p:sldId id="519" r:id="rId13"/>
    <p:sldId id="520" r:id="rId14"/>
    <p:sldId id="521" r:id="rId15"/>
    <p:sldId id="522" r:id="rId16"/>
    <p:sldId id="523" r:id="rId17"/>
    <p:sldId id="501" r:id="rId18"/>
    <p:sldId id="507" r:id="rId19"/>
    <p:sldId id="525" r:id="rId20"/>
    <p:sldId id="497" r:id="rId21"/>
    <p:sldId id="390" r:id="rId22"/>
    <p:sldId id="527" r:id="rId23"/>
    <p:sldId id="528" r:id="rId24"/>
    <p:sldId id="529" r:id="rId25"/>
    <p:sldId id="530" r:id="rId26"/>
    <p:sldId id="531" r:id="rId27"/>
    <p:sldId id="391" r:id="rId28"/>
    <p:sldId id="533" r:id="rId29"/>
    <p:sldId id="534" r:id="rId30"/>
    <p:sldId id="535" r:id="rId31"/>
    <p:sldId id="536" r:id="rId32"/>
    <p:sldId id="537" r:id="rId33"/>
    <p:sldId id="538" r:id="rId34"/>
    <p:sldId id="502" r:id="rId35"/>
    <p:sldId id="406" r:id="rId36"/>
    <p:sldId id="503" r:id="rId37"/>
    <p:sldId id="540" r:id="rId38"/>
    <p:sldId id="541" r:id="rId39"/>
    <p:sldId id="508" r:id="rId40"/>
    <p:sldId id="509" r:id="rId41"/>
    <p:sldId id="543" r:id="rId42"/>
    <p:sldId id="510" r:id="rId43"/>
    <p:sldId id="511" r:id="rId44"/>
    <p:sldId id="408" r:id="rId45"/>
    <p:sldId id="505" r:id="rId46"/>
    <p:sldId id="506" r:id="rId47"/>
    <p:sldId id="545" r:id="rId48"/>
    <p:sldId id="546" r:id="rId49"/>
    <p:sldId id="36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3C3C8E"/>
    <a:srgbClr val="587558"/>
    <a:srgbClr val="F6AB00"/>
    <a:srgbClr val="25331E"/>
    <a:srgbClr val="6B2D0B"/>
    <a:srgbClr val="445437"/>
    <a:srgbClr val="502208"/>
    <a:srgbClr val="4B625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2654" autoAdjust="0"/>
  </p:normalViewPr>
  <p:slideViewPr>
    <p:cSldViewPr snapToGrid="0">
      <p:cViewPr varScale="1">
        <p:scale>
          <a:sx n="111" d="100"/>
          <a:sy n="111" d="100"/>
        </p:scale>
        <p:origin x="102" y="336"/>
      </p:cViewPr>
      <p:guideLst>
        <p:guide orient="horz" pos="2228"/>
        <p:guide pos="2880"/>
      </p:guideLst>
    </p:cSldViewPr>
  </p:slideViewPr>
  <p:notesTextViewPr>
    <p:cViewPr>
      <p:scale>
        <a:sx n="150" d="100"/>
        <a:sy n="150" d="100"/>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2024/1/4</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2024/1/4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今天我要讲的是</a:t>
            </a:r>
            <a:r>
              <a:rPr lang="en-US" altLang="zh-CN" sz="1200" b="1" i="0" dirty="0">
                <a:solidFill>
                  <a:srgbClr val="6B2D0B"/>
                </a:solidFill>
                <a:ea typeface="微软雅黑" panose="020B0503020204020204" pitchFamily="34" charset="-122"/>
              </a:rPr>
              <a:t>OSDI’</a:t>
            </a:r>
            <a:r>
              <a:rPr lang="en-US" altLang="zh-CN" b="0" i="0" dirty="0">
                <a:solidFill>
                  <a:srgbClr val="000000"/>
                </a:solidFill>
                <a:effectLst/>
                <a:latin typeface="Arial" panose="020B0604020202020204" pitchFamily="34" charset="0"/>
              </a:rPr>
              <a:t>22</a:t>
            </a:r>
            <a:r>
              <a:rPr lang="zh-CN" altLang="en-US" b="0" i="0" dirty="0">
                <a:solidFill>
                  <a:srgbClr val="000000"/>
                </a:solidFill>
                <a:effectLst/>
                <a:latin typeface="Arial" panose="020B0604020202020204" pitchFamily="34" charset="0"/>
              </a:rPr>
              <a:t>的一篇文章</a:t>
            </a:r>
            <a:endParaRPr lang="en-US" altLang="zh-CN" b="0" i="0" dirty="0">
              <a:solidFill>
                <a:srgbClr val="000000"/>
              </a:solidFill>
              <a:effectLst/>
              <a:latin typeface="Arial" panose="020B0604020202020204" pitchFamily="34" charset="0"/>
            </a:endParaRPr>
          </a:p>
          <a:p>
            <a:pPr algn="l"/>
            <a:r>
              <a:rPr lang="zh-CN" altLang="en-US" b="1" i="0" dirty="0">
                <a:solidFill>
                  <a:srgbClr val="000000"/>
                </a:solidFill>
                <a:effectLst/>
                <a:latin typeface="Merriweather" panose="020B0604020202020204" pitchFamily="2" charset="0"/>
              </a:rPr>
              <a:t>分布式训练的自动算子内和算子间并行策略</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2344368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440329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286594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113791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17403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332208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1410599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err="1">
                <a:solidFill>
                  <a:srgbClr val="121212"/>
                </a:solidFill>
                <a:effectLst/>
                <a:latin typeface="-apple-system"/>
              </a:rPr>
              <a:t>ZeRO</a:t>
            </a:r>
            <a:r>
              <a:rPr lang="zh-CN" altLang="en-US" b="1" i="0" dirty="0">
                <a:solidFill>
                  <a:srgbClr val="121212"/>
                </a:solidFill>
                <a:effectLst/>
                <a:latin typeface="-apple-system"/>
              </a:rPr>
              <a:t>是为减少内存占用设计的</a:t>
            </a:r>
            <a:r>
              <a:rPr lang="zh-CN" altLang="en-US" b="0" i="0" dirty="0">
                <a:solidFill>
                  <a:srgbClr val="121212"/>
                </a:solidFill>
                <a:effectLst/>
                <a:latin typeface="-apple-system"/>
              </a:rPr>
              <a:t>零冗余优化器，优化思路是</a:t>
            </a:r>
            <a:r>
              <a:rPr lang="zh-CN" altLang="en-US" b="1" i="0" dirty="0">
                <a:solidFill>
                  <a:srgbClr val="121212"/>
                </a:solidFill>
                <a:effectLst/>
                <a:latin typeface="-apple-system"/>
              </a:rPr>
              <a:t>去除数据并行时各个 </a:t>
            </a:r>
            <a:r>
              <a:rPr lang="en-US" altLang="zh-CN" b="1" i="0" dirty="0">
                <a:solidFill>
                  <a:srgbClr val="121212"/>
                </a:solidFill>
                <a:effectLst/>
                <a:latin typeface="-apple-system"/>
              </a:rPr>
              <a:t>GPU </a:t>
            </a:r>
            <a:r>
              <a:rPr lang="zh-CN" altLang="en-US" b="1" i="0" dirty="0">
                <a:solidFill>
                  <a:srgbClr val="121212"/>
                </a:solidFill>
                <a:effectLst/>
                <a:latin typeface="-apple-system"/>
              </a:rPr>
              <a:t>之间的冗余内存</a:t>
            </a:r>
            <a:endParaRPr lang="en-US" altLang="zh-CN" b="1" i="0" dirty="0">
              <a:solidFill>
                <a:srgbClr val="121212"/>
              </a:solidFill>
              <a:effectLst/>
              <a:latin typeface="-apple-system"/>
            </a:endParaRPr>
          </a:p>
          <a:p>
            <a:pPr algn="l"/>
            <a:r>
              <a:rPr lang="zh-CN" altLang="en-US" b="0" i="0" dirty="0">
                <a:solidFill>
                  <a:srgbClr val="000000"/>
                </a:solidFill>
                <a:effectLst/>
                <a:latin typeface="Vollkorn"/>
              </a:rPr>
              <a:t>这一方法和数据并行类似，两台设备分别处理一半的数据</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同时模型参数也被划分成两份</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前向传播和计算梯度时通过</a:t>
            </a:r>
            <a:r>
              <a:rPr lang="en-US" altLang="zh-CN" b="0" i="0" dirty="0">
                <a:solidFill>
                  <a:srgbClr val="000000"/>
                </a:solidFill>
                <a:effectLst/>
                <a:latin typeface="Vollkorn"/>
              </a:rPr>
              <a:t>All-gather</a:t>
            </a:r>
            <a:r>
              <a:rPr lang="zh-CN" altLang="en-US" b="0" i="0" dirty="0">
                <a:solidFill>
                  <a:srgbClr val="000000"/>
                </a:solidFill>
                <a:effectLst/>
                <a:latin typeface="Vollkorn"/>
              </a:rPr>
              <a:t>补全权重</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反向传播时同样通过通信互相补全梯度</a:t>
            </a:r>
            <a:endParaRPr lang="en-US" altLang="zh-CN" b="0" i="0" dirty="0">
              <a:solidFill>
                <a:srgbClr val="000000"/>
              </a:solidFill>
              <a:effectLst/>
              <a:latin typeface="Vollkorn"/>
            </a:endParaRPr>
          </a:p>
          <a:p>
            <a:pPr algn="l"/>
            <a:endParaRPr lang="en-US" altLang="zh-CN" b="0" i="0" dirty="0">
              <a:solidFill>
                <a:srgbClr val="000000"/>
              </a:solidFill>
              <a:effectLst/>
              <a:latin typeface="Vollkor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混合精度训练</a:t>
            </a:r>
          </a:p>
          <a:p>
            <a:pPr algn="l"/>
            <a:r>
              <a:rPr lang="zh-CN" altLang="en-US" b="1" i="0" dirty="0">
                <a:solidFill>
                  <a:srgbClr val="121212"/>
                </a:solidFill>
                <a:effectLst/>
                <a:latin typeface="-apple-system"/>
              </a:rPr>
              <a:t>用 </a:t>
            </a:r>
            <a:r>
              <a:rPr lang="en-US" altLang="zh-CN" b="1" i="0" dirty="0">
                <a:solidFill>
                  <a:srgbClr val="121212"/>
                </a:solidFill>
                <a:effectLst/>
                <a:latin typeface="-apple-system"/>
              </a:rPr>
              <a:t>float16 </a:t>
            </a:r>
            <a:r>
              <a:rPr lang="zh-CN" altLang="en-US" b="1" i="0" dirty="0">
                <a:solidFill>
                  <a:srgbClr val="121212"/>
                </a:solidFill>
                <a:effectLst/>
                <a:latin typeface="-apple-system"/>
              </a:rPr>
              <a:t>保存一份模型权重</a:t>
            </a:r>
            <a:r>
              <a:rPr lang="zh-CN" altLang="en-US" b="0" i="0" dirty="0">
                <a:solidFill>
                  <a:srgbClr val="121212"/>
                </a:solidFill>
                <a:effectLst/>
                <a:latin typeface="-apple-system"/>
              </a:rPr>
              <a:t> </a:t>
            </a:r>
            <a:r>
              <a:rPr lang="en-US" altLang="zh-CN" b="0" i="0" dirty="0">
                <a:solidFill>
                  <a:srgbClr val="121212"/>
                </a:solidFill>
                <a:effectLst/>
                <a:latin typeface="-apple-system"/>
              </a:rPr>
              <a:t>(2N bytes)</a:t>
            </a:r>
            <a:r>
              <a:rPr lang="en-US" altLang="zh-CN" b="1" i="0" dirty="0">
                <a:solidFill>
                  <a:srgbClr val="121212"/>
                </a:solidFill>
                <a:effectLst/>
                <a:latin typeface="-apple-system"/>
              </a:rPr>
              <a:t> </a:t>
            </a:r>
            <a:r>
              <a:rPr lang="zh-CN" altLang="en-US" b="1" i="0" dirty="0">
                <a:solidFill>
                  <a:srgbClr val="121212"/>
                </a:solidFill>
                <a:effectLst/>
                <a:latin typeface="-apple-system"/>
              </a:rPr>
              <a:t>和梯度</a:t>
            </a:r>
            <a:r>
              <a:rPr lang="zh-CN" altLang="en-US" b="0" i="0" dirty="0">
                <a:solidFill>
                  <a:srgbClr val="121212"/>
                </a:solidFill>
                <a:effectLst/>
                <a:latin typeface="-apple-system"/>
              </a:rPr>
              <a:t> </a:t>
            </a:r>
            <a:r>
              <a:rPr lang="en-US" altLang="zh-CN" b="0" i="0" dirty="0">
                <a:solidFill>
                  <a:srgbClr val="121212"/>
                </a:solidFill>
                <a:effectLst/>
                <a:latin typeface="-apple-system"/>
              </a:rPr>
              <a:t>(2N bytes)</a:t>
            </a:r>
            <a:r>
              <a:rPr lang="zh-CN" altLang="en-US" b="1" i="0" dirty="0">
                <a:solidFill>
                  <a:srgbClr val="121212"/>
                </a:solidFill>
                <a:effectLst/>
                <a:latin typeface="-apple-system"/>
              </a:rPr>
              <a:t>；同时用 </a:t>
            </a:r>
            <a:r>
              <a:rPr lang="en-US" altLang="zh-CN" b="1" i="0" dirty="0">
                <a:solidFill>
                  <a:srgbClr val="121212"/>
                </a:solidFill>
                <a:effectLst/>
                <a:latin typeface="-apple-system"/>
              </a:rPr>
              <a:t>float32 </a:t>
            </a:r>
            <a:r>
              <a:rPr lang="zh-CN" altLang="en-US" b="1" i="0" dirty="0">
                <a:solidFill>
                  <a:srgbClr val="121212"/>
                </a:solidFill>
                <a:effectLst/>
                <a:latin typeface="-apple-system"/>
              </a:rPr>
              <a:t>维护一份模型的权重</a:t>
            </a:r>
            <a:r>
              <a:rPr lang="zh-CN" altLang="en-US" b="0" i="0" dirty="0">
                <a:solidFill>
                  <a:srgbClr val="121212"/>
                </a:solidFill>
                <a:effectLst/>
                <a:latin typeface="-apple-system"/>
              </a:rPr>
              <a:t> </a:t>
            </a:r>
            <a:r>
              <a:rPr lang="en-US" altLang="zh-CN" b="0" i="0" dirty="0">
                <a:solidFill>
                  <a:srgbClr val="121212"/>
                </a:solidFill>
                <a:effectLst/>
                <a:latin typeface="-apple-system"/>
              </a:rPr>
              <a:t>(4N bytes) </a:t>
            </a:r>
            <a:r>
              <a:rPr lang="zh-CN" altLang="en-US" b="1" i="0" dirty="0">
                <a:solidFill>
                  <a:srgbClr val="121212"/>
                </a:solidFill>
                <a:effectLst/>
                <a:latin typeface="-apple-system"/>
              </a:rPr>
              <a:t>以及一阶</a:t>
            </a:r>
            <a:r>
              <a:rPr lang="zh-CN" altLang="en-US" b="0" i="0" dirty="0">
                <a:solidFill>
                  <a:srgbClr val="121212"/>
                </a:solidFill>
                <a:effectLst/>
                <a:latin typeface="-apple-system"/>
              </a:rPr>
              <a:t> </a:t>
            </a:r>
            <a:r>
              <a:rPr lang="en-US" altLang="zh-CN" b="0" i="0" dirty="0">
                <a:solidFill>
                  <a:srgbClr val="121212"/>
                </a:solidFill>
                <a:effectLst/>
                <a:latin typeface="-apple-system"/>
              </a:rPr>
              <a:t>(4N bytes) </a:t>
            </a:r>
            <a:r>
              <a:rPr lang="zh-CN" altLang="en-US" b="1" i="0" dirty="0">
                <a:solidFill>
                  <a:srgbClr val="121212"/>
                </a:solidFill>
                <a:effectLst/>
                <a:latin typeface="-apple-system"/>
              </a:rPr>
              <a:t>、二阶动量</a:t>
            </a:r>
            <a:r>
              <a:rPr lang="zh-CN" altLang="en-US" b="0" i="0" dirty="0">
                <a:solidFill>
                  <a:srgbClr val="121212"/>
                </a:solidFill>
                <a:effectLst/>
                <a:latin typeface="-apple-system"/>
              </a:rPr>
              <a:t> </a:t>
            </a:r>
            <a:r>
              <a:rPr lang="en-US" altLang="zh-CN" b="0" i="0" dirty="0">
                <a:solidFill>
                  <a:srgbClr val="121212"/>
                </a:solidFill>
                <a:effectLst/>
                <a:latin typeface="-apple-system"/>
              </a:rPr>
              <a:t>(4N bytes) </a:t>
            </a:r>
            <a:r>
              <a:rPr lang="zh-CN" altLang="en-US" b="0" i="0" dirty="0">
                <a:solidFill>
                  <a:srgbClr val="121212"/>
                </a:solidFill>
                <a:effectLst/>
                <a:latin typeface="-apple-system"/>
              </a:rPr>
              <a:t>。反向传播时先用 </a:t>
            </a:r>
            <a:r>
              <a:rPr lang="en-US" altLang="zh-CN" b="0" i="0" dirty="0">
                <a:solidFill>
                  <a:srgbClr val="121212"/>
                </a:solidFill>
                <a:effectLst/>
                <a:latin typeface="-apple-system"/>
              </a:rPr>
              <a:t>float32 </a:t>
            </a:r>
            <a:r>
              <a:rPr lang="zh-CN" altLang="en-US" b="0" i="0" dirty="0">
                <a:solidFill>
                  <a:srgbClr val="121212"/>
                </a:solidFill>
                <a:effectLst/>
                <a:latin typeface="-apple-system"/>
              </a:rPr>
              <a:t>更新权重，再转化成 </a:t>
            </a:r>
            <a:r>
              <a:rPr lang="en-US" altLang="zh-CN" b="0" i="0" dirty="0">
                <a:solidFill>
                  <a:srgbClr val="121212"/>
                </a:solidFill>
                <a:effectLst/>
                <a:latin typeface="-apple-system"/>
              </a:rPr>
              <a:t>float16</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304511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算子间并行本质上还是对张量的划分</a:t>
                </a:r>
                <a:endParaRPr lang="en-US" altLang="zh-CN" dirty="0"/>
              </a:p>
              <a:p>
                <a:r>
                  <a:rPr lang="zh-CN" altLang="en-US" dirty="0"/>
                  <a:t>对于</a:t>
                </a:r>
                <a:r>
                  <a:rPr lang="en-US" altLang="zh-CN" dirty="0"/>
                  <a:t>n0</a:t>
                </a:r>
                <a:r>
                  <a:rPr lang="zh-CN" altLang="en-US" dirty="0"/>
                  <a:t>乘</a:t>
                </a:r>
                <a:r>
                  <a:rPr lang="en-US" altLang="zh-CN" dirty="0"/>
                  <a:t>n1</a:t>
                </a:r>
                <a:r>
                  <a:rPr lang="zh-CN" altLang="en-US" dirty="0"/>
                  <a:t>的</a:t>
                </a:r>
                <a:r>
                  <a:rPr lang="en-US" altLang="zh-CN" dirty="0"/>
                  <a:t>GPU</a:t>
                </a:r>
                <a:r>
                  <a:rPr lang="zh-CN" altLang="en-US" dirty="0"/>
                  <a:t>组和</a:t>
                </a:r>
                <a:r>
                  <a:rPr lang="en-US" altLang="zh-CN" dirty="0"/>
                  <a:t>N</a:t>
                </a:r>
                <a:r>
                  <a:rPr lang="zh-CN" altLang="en-US" dirty="0"/>
                  <a:t>维张量</a:t>
                </a:r>
                <a:endParaRPr lang="en-US" altLang="zh-CN" dirty="0"/>
              </a:p>
              <a:p>
                <a:r>
                  <a:rPr lang="zh-CN" altLang="en-US" dirty="0"/>
                  <a:t>对应策略也为</a:t>
                </a:r>
                <a:r>
                  <a:rPr lang="en-US" altLang="zh-CN" dirty="0"/>
                  <a:t>N</a:t>
                </a:r>
                <a:r>
                  <a:rPr lang="zh-CN" altLang="en-US" dirty="0"/>
                  <a:t>维，代表张量对应维度的划分策略</a:t>
                </a:r>
                <a:endParaRPr lang="en-US" altLang="zh-CN" dirty="0"/>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14:m>
                  <m:oMath xmlns:m="http://schemas.openxmlformats.org/officeDocument/2006/math">
                    <m:r>
                      <a:rPr lang="en-US" altLang="zh-CN" i="1" dirty="0" smtClean="0">
                        <a:solidFill>
                          <a:prstClr val="black"/>
                        </a:solidFill>
                        <a:latin typeface="Cambria Math" panose="02040503050406030204" pitchFamily="18" charset="0"/>
                        <a:ea typeface="微软雅黑"/>
                      </a:rPr>
                      <m:t>𝑅</m:t>
                    </m:r>
                  </m:oMath>
                </a14:m>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oMath>
                </a14:m>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1</m:t>
                        </m:r>
                      </m:sup>
                    </m:sSup>
                  </m:oMath>
                </a14:m>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01</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smtClean="0">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lang="en-US" altLang="zh-CN" b="0" i="1" dirty="0" smtClean="0">
                            <a:solidFill>
                              <a:prstClr val="black"/>
                            </a:solidFill>
                            <a:latin typeface="Cambria Math" panose="02040503050406030204" pitchFamily="18" charset="0"/>
                          </a:rPr>
                          <m:t>1</m:t>
                        </m:r>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𝟎</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b="1" dirty="0">
                    <a:solidFill>
                      <a:prstClr val="black"/>
                    </a:solidFill>
                  </a:rPr>
                  <a:t>对于</a:t>
                </a:r>
                <a:r>
                  <a:rPr lang="en-US" altLang="zh-CN" b="1" dirty="0">
                    <a:solidFill>
                      <a:prstClr val="black"/>
                    </a:solidFill>
                  </a:rPr>
                  <a:t>2x2</a:t>
                </a:r>
                <a:r>
                  <a:rPr lang="zh-CN" altLang="en-US" b="1" dirty="0">
                    <a:solidFill>
                      <a:prstClr val="black"/>
                    </a:solidFill>
                  </a:rPr>
                  <a:t>的</a:t>
                </a:r>
                <a:r>
                  <a:rPr lang="en-US" altLang="zh-CN" b="1" dirty="0">
                    <a:solidFill>
                      <a:prstClr val="black"/>
                    </a:solidFill>
                  </a:rPr>
                  <a:t>GPU</a:t>
                </a:r>
                <a:r>
                  <a:rPr lang="zh-CN" altLang="en-US" b="1" dirty="0">
                    <a:solidFill>
                      <a:prstClr val="black"/>
                    </a:solidFill>
                  </a:rPr>
                  <a:t>组来说，所有的</a:t>
                </a:r>
                <a:r>
                  <a:rPr lang="en-US" altLang="zh-CN" b="1" dirty="0">
                    <a:solidFill>
                      <a:prstClr val="black"/>
                    </a:solidFill>
                  </a:rPr>
                  <a:t>9</a:t>
                </a:r>
                <a:r>
                  <a:rPr lang="zh-CN" altLang="en-US" b="1" dirty="0">
                    <a:solidFill>
                      <a:prstClr val="black"/>
                    </a:solidFill>
                  </a:rPr>
                  <a:t>种方案如图所示</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dirty="0">
                    <a:solidFill>
                      <a:prstClr val="black"/>
                    </a:solidFill>
                  </a:rPr>
                  <a:t>对于更多的</a:t>
                </a:r>
                <a:r>
                  <a:rPr lang="en-US" altLang="zh-CN" dirty="0">
                    <a:solidFill>
                      <a:prstClr val="black"/>
                    </a:solidFill>
                  </a:rPr>
                  <a:t>GPU</a:t>
                </a:r>
                <a:r>
                  <a:rPr lang="zh-CN" altLang="en-US" dirty="0">
                    <a:solidFill>
                      <a:prstClr val="black"/>
                    </a:solidFill>
                  </a:rPr>
                  <a:t>和更高维度的张量，方案数更多</a:t>
                </a:r>
                <a:endParaRPr lang="en-US" altLang="zh-CN" dirty="0">
                  <a:solidFill>
                    <a:prstClr val="black"/>
                  </a:solidFill>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sz="12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现有工作一般只组合较少的策略（比如数据并行和流水线并行结合，数据并行张量并行结合等），整个模型的策略搜索空间很大，</a:t>
                </a:r>
              </a:p>
              <a:p>
                <a:pPr marL="0" indent="0">
                  <a:lnSpc>
                    <a:spcPct val="125000"/>
                  </a:lnSpc>
                  <a:buFont typeface="Arial" panose="020B0604020202020204" pitchFamily="34" charset="0"/>
                  <a:buNone/>
                  <a:defRPr/>
                </a:pPr>
                <a:endParaRPr lang="en-US" altLang="zh-CN" dirty="0">
                  <a:solidFill>
                    <a:prstClr val="black"/>
                  </a:solidFill>
                </a:endParaRPr>
              </a:p>
            </p:txBody>
          </p:sp>
        </mc:Choice>
        <mc:Fallback xmlns="">
          <p:sp>
            <p:nvSpPr>
              <p:cNvPr id="3" name="备注占位符 2"/>
              <p:cNvSpPr>
                <a:spLocks noGrp="1"/>
              </p:cNvSpPr>
              <p:nvPr>
                <p:ph type="body" idx="1"/>
              </p:nvPr>
            </p:nvSpPr>
            <p:spPr/>
            <p:txBody>
              <a:bodyPr/>
              <a:lstStyle/>
              <a:p>
                <a:r>
                  <a:rPr lang="zh-CN" altLang="en-US" dirty="0"/>
                  <a:t>算子间并行本质上还是对张量的划分</a:t>
                </a:r>
                <a:endParaRPr lang="en-US" altLang="zh-CN" dirty="0"/>
              </a:p>
              <a:p>
                <a:r>
                  <a:rPr lang="zh-CN" altLang="en-US" dirty="0"/>
                  <a:t>对于</a:t>
                </a:r>
                <a:r>
                  <a:rPr lang="en-US" altLang="zh-CN" dirty="0"/>
                  <a:t>n0</a:t>
                </a:r>
                <a:r>
                  <a:rPr lang="zh-CN" altLang="en-US" dirty="0"/>
                  <a:t>乘</a:t>
                </a:r>
                <a:r>
                  <a:rPr lang="en-US" altLang="zh-CN" dirty="0"/>
                  <a:t>n1</a:t>
                </a:r>
                <a:r>
                  <a:rPr lang="zh-CN" altLang="en-US" dirty="0"/>
                  <a:t>的</a:t>
                </a:r>
                <a:r>
                  <a:rPr lang="en-US" altLang="zh-CN" dirty="0"/>
                  <a:t>GPU</a:t>
                </a:r>
                <a:r>
                  <a:rPr lang="zh-CN" altLang="en-US" dirty="0"/>
                  <a:t>组和</a:t>
                </a:r>
                <a:r>
                  <a:rPr lang="en-US" altLang="zh-CN" dirty="0"/>
                  <a:t>N</a:t>
                </a:r>
                <a:r>
                  <a:rPr lang="zh-CN" altLang="en-US" dirty="0"/>
                  <a:t>维张量</a:t>
                </a:r>
                <a:endParaRPr lang="en-US" altLang="zh-CN" dirty="0"/>
              </a:p>
              <a:p>
                <a:r>
                  <a:rPr lang="zh-CN" altLang="en-US" dirty="0"/>
                  <a:t>对应策略也为</a:t>
                </a:r>
                <a:r>
                  <a:rPr lang="en-US" altLang="zh-CN" dirty="0"/>
                  <a:t>N</a:t>
                </a:r>
                <a:r>
                  <a:rPr lang="zh-CN" altLang="en-US" dirty="0"/>
                  <a:t>维，代表张量对应维度的划分策略</a:t>
                </a:r>
                <a:endParaRPr lang="en-US" altLang="zh-CN" dirty="0"/>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altLang="zh-CN" i="0" dirty="0">
                    <a:solidFill>
                      <a:prstClr val="black"/>
                    </a:solidFill>
                    <a:latin typeface="Cambria Math" panose="02040503050406030204" pitchFamily="18" charset="0"/>
                    <a:ea typeface="微软雅黑"/>
                  </a:rPr>
                  <a:t>𝑅</a:t>
                </a:r>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a:t>
                </a:r>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r>
                  <a:rPr lang="en-US" altLang="zh-CN" b="1" i="0">
                    <a:solidFill>
                      <a:srgbClr val="121212"/>
                    </a:solidFill>
                    <a:latin typeface="Cambria Math" panose="02040503050406030204" pitchFamily="18" charset="0"/>
                  </a:rPr>
                  <a:t>𝒏_𝟎</a:t>
                </a:r>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1</a:t>
                </a:r>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r>
                  <a:rPr lang="en-US" altLang="zh-CN" b="1" i="0">
                    <a:solidFill>
                      <a:srgbClr val="121212"/>
                    </a:solidFill>
                    <a:latin typeface="Cambria Math" panose="02040503050406030204" pitchFamily="18" charset="0"/>
                  </a:rPr>
                  <a:t>𝒏_𝟏</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01</a:t>
                </a:r>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r>
                  <a:rPr lang="en-US" altLang="zh-CN" b="1" i="0">
                    <a:solidFill>
                      <a:srgbClr val="121212"/>
                    </a:solidFill>
                    <a:latin typeface="Cambria Math" panose="02040503050406030204" pitchFamily="18" charset="0"/>
                  </a:rPr>
                  <a:t>𝒏_𝟎  </a:t>
                </a:r>
                <a:r>
                  <a:rPr lang="en-US" altLang="zh-CN" dirty="0">
                    <a:solidFill>
                      <a:prstClr val="black"/>
                    </a:solidFill>
                  </a:rPr>
                  <a:t>x</a:t>
                </a:r>
                <a:r>
                  <a:rPr lang="en-US" altLang="zh-CN" b="1" i="0">
                    <a:solidFill>
                      <a:srgbClr val="121212"/>
                    </a:solidFill>
                    <a:latin typeface="Cambria Math" panose="02040503050406030204" pitchFamily="18" charset="0"/>
                  </a:rPr>
                  <a:t>〖 𝒏〗_𝟏</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lang="en-US" altLang="zh-CN" b="0" i="0" dirty="0">
                    <a:solidFill>
                      <a:prstClr val="black"/>
                    </a:solidFill>
                    <a:latin typeface="Cambria Math" panose="02040503050406030204" pitchFamily="18" charset="0"/>
                  </a:rPr>
                  <a:t>1</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a:t>
                </a:r>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r>
                  <a:rPr lang="en-US" altLang="zh-CN" b="1" i="0">
                    <a:solidFill>
                      <a:srgbClr val="121212"/>
                    </a:solidFill>
                    <a:latin typeface="Cambria Math" panose="02040503050406030204" pitchFamily="18" charset="0"/>
                  </a:rPr>
                  <a:t>𝒏_𝟏  </a:t>
                </a:r>
                <a:r>
                  <a:rPr lang="en-US" altLang="zh-CN" dirty="0">
                    <a:solidFill>
                      <a:prstClr val="black"/>
                    </a:solidFill>
                  </a:rPr>
                  <a:t>x</a:t>
                </a:r>
                <a:r>
                  <a:rPr lang="en-US" altLang="zh-CN" b="1" i="0">
                    <a:solidFill>
                      <a:srgbClr val="121212"/>
                    </a:solidFill>
                    <a:latin typeface="Cambria Math" panose="02040503050406030204" pitchFamily="18" charset="0"/>
                  </a:rPr>
                  <a:t>〖 𝒏〗_𝟎</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b="1" dirty="0">
                    <a:solidFill>
                      <a:prstClr val="black"/>
                    </a:solidFill>
                  </a:rPr>
                  <a:t>对于</a:t>
                </a:r>
                <a:r>
                  <a:rPr lang="en-US" altLang="zh-CN" b="1" dirty="0">
                    <a:solidFill>
                      <a:prstClr val="black"/>
                    </a:solidFill>
                  </a:rPr>
                  <a:t>2x2</a:t>
                </a:r>
                <a:r>
                  <a:rPr lang="zh-CN" altLang="en-US" b="1" dirty="0">
                    <a:solidFill>
                      <a:prstClr val="black"/>
                    </a:solidFill>
                  </a:rPr>
                  <a:t>的</a:t>
                </a:r>
                <a:r>
                  <a:rPr lang="en-US" altLang="zh-CN" b="1" dirty="0">
                    <a:solidFill>
                      <a:prstClr val="black"/>
                    </a:solidFill>
                  </a:rPr>
                  <a:t>GPU</a:t>
                </a:r>
                <a:r>
                  <a:rPr lang="zh-CN" altLang="en-US" b="1" dirty="0">
                    <a:solidFill>
                      <a:prstClr val="black"/>
                    </a:solidFill>
                  </a:rPr>
                  <a:t>组来说，所有的</a:t>
                </a:r>
                <a:r>
                  <a:rPr lang="en-US" altLang="zh-CN" b="1" dirty="0">
                    <a:solidFill>
                      <a:prstClr val="black"/>
                    </a:solidFill>
                  </a:rPr>
                  <a:t>9</a:t>
                </a:r>
                <a:r>
                  <a:rPr lang="zh-CN" altLang="en-US" b="1" dirty="0">
                    <a:solidFill>
                      <a:prstClr val="black"/>
                    </a:solidFill>
                  </a:rPr>
                  <a:t>种方案如图所示</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dirty="0">
                    <a:solidFill>
                      <a:prstClr val="black"/>
                    </a:solidFill>
                  </a:rPr>
                  <a:t>对于更多的</a:t>
                </a:r>
                <a:r>
                  <a:rPr lang="en-US" altLang="zh-CN" dirty="0">
                    <a:solidFill>
                      <a:prstClr val="black"/>
                    </a:solidFill>
                  </a:rPr>
                  <a:t>GPU</a:t>
                </a:r>
                <a:r>
                  <a:rPr lang="zh-CN" altLang="en-US" dirty="0">
                    <a:solidFill>
                      <a:prstClr val="black"/>
                    </a:solidFill>
                  </a:rPr>
                  <a:t>和更高维度的张量，方案数更多</a:t>
                </a:r>
                <a:endParaRPr lang="en-US" altLang="zh-CN" dirty="0">
                  <a:solidFill>
                    <a:prstClr val="black"/>
                  </a:solidFill>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sz="12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现有工作一般只组合较少的策略（比如数据并行和流水线并行结合，数据并行张量并行结合等），整个模型的策略搜索空间很大，</a:t>
                </a:r>
              </a:p>
              <a:p>
                <a:pPr marL="0" indent="0">
                  <a:lnSpc>
                    <a:spcPct val="125000"/>
                  </a:lnSpc>
                  <a:buFont typeface="Arial" panose="020B0604020202020204" pitchFamily="34" charset="0"/>
                  <a:buNone/>
                  <a:defRPr/>
                </a:pPr>
                <a:endParaRPr lang="en-US" altLang="zh-CN" dirty="0">
                  <a:solidFill>
                    <a:prstClr val="black"/>
                  </a:solidFill>
                </a:endParaRPr>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241299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算子间并行本质上还是对张量的划分</a:t>
                </a:r>
                <a:endParaRPr lang="en-US" altLang="zh-CN" dirty="0"/>
              </a:p>
              <a:p>
                <a:r>
                  <a:rPr lang="zh-CN" altLang="en-US" dirty="0"/>
                  <a:t>对于</a:t>
                </a:r>
                <a:r>
                  <a:rPr lang="en-US" altLang="zh-CN" dirty="0"/>
                  <a:t>n0</a:t>
                </a:r>
                <a:r>
                  <a:rPr lang="zh-CN" altLang="en-US" dirty="0"/>
                  <a:t>乘</a:t>
                </a:r>
                <a:r>
                  <a:rPr lang="en-US" altLang="zh-CN" dirty="0"/>
                  <a:t>n1</a:t>
                </a:r>
                <a:r>
                  <a:rPr lang="zh-CN" altLang="en-US" dirty="0"/>
                  <a:t>的</a:t>
                </a:r>
                <a:r>
                  <a:rPr lang="en-US" altLang="zh-CN" dirty="0"/>
                  <a:t>GPU</a:t>
                </a:r>
                <a:r>
                  <a:rPr lang="zh-CN" altLang="en-US" dirty="0"/>
                  <a:t>组和</a:t>
                </a:r>
                <a:r>
                  <a:rPr lang="en-US" altLang="zh-CN" dirty="0"/>
                  <a:t>N</a:t>
                </a:r>
                <a:r>
                  <a:rPr lang="zh-CN" altLang="en-US" dirty="0"/>
                  <a:t>维张量</a:t>
                </a:r>
                <a:endParaRPr lang="en-US" altLang="zh-CN" dirty="0"/>
              </a:p>
              <a:p>
                <a:r>
                  <a:rPr lang="zh-CN" altLang="en-US" dirty="0"/>
                  <a:t>对应策略也为</a:t>
                </a:r>
                <a:r>
                  <a:rPr lang="en-US" altLang="zh-CN" dirty="0"/>
                  <a:t>N</a:t>
                </a:r>
                <a:r>
                  <a:rPr lang="zh-CN" altLang="en-US" dirty="0"/>
                  <a:t>维，代表张量对应维度的划分策略</a:t>
                </a:r>
                <a:endParaRPr lang="en-US" altLang="zh-CN" dirty="0"/>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14:m>
                  <m:oMath xmlns:m="http://schemas.openxmlformats.org/officeDocument/2006/math">
                    <m:r>
                      <a:rPr lang="en-US" altLang="zh-CN" i="1" dirty="0" smtClean="0">
                        <a:solidFill>
                          <a:prstClr val="black"/>
                        </a:solidFill>
                        <a:latin typeface="Cambria Math" panose="02040503050406030204" pitchFamily="18" charset="0"/>
                        <a:ea typeface="微软雅黑"/>
                      </a:rPr>
                      <m:t>𝑅</m:t>
                    </m:r>
                  </m:oMath>
                </a14:m>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oMath>
                </a14:m>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1</m:t>
                        </m:r>
                      </m:sup>
                    </m:sSup>
                  </m:oMath>
                </a14:m>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01</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smtClean="0">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lang="en-US" altLang="zh-CN" b="0" i="1" dirty="0" smtClean="0">
                            <a:solidFill>
                              <a:prstClr val="black"/>
                            </a:solidFill>
                            <a:latin typeface="Cambria Math" panose="02040503050406030204" pitchFamily="18" charset="0"/>
                          </a:rPr>
                          <m:t>1</m:t>
                        </m:r>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𝟎</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b="1" dirty="0">
                    <a:solidFill>
                      <a:prstClr val="black"/>
                    </a:solidFill>
                  </a:rPr>
                  <a:t>对于</a:t>
                </a:r>
                <a:r>
                  <a:rPr lang="en-US" altLang="zh-CN" b="1" dirty="0">
                    <a:solidFill>
                      <a:prstClr val="black"/>
                    </a:solidFill>
                  </a:rPr>
                  <a:t>2x2</a:t>
                </a:r>
                <a:r>
                  <a:rPr lang="zh-CN" altLang="en-US" b="1" dirty="0">
                    <a:solidFill>
                      <a:prstClr val="black"/>
                    </a:solidFill>
                  </a:rPr>
                  <a:t>的</a:t>
                </a:r>
                <a:r>
                  <a:rPr lang="en-US" altLang="zh-CN" b="1" dirty="0">
                    <a:solidFill>
                      <a:prstClr val="black"/>
                    </a:solidFill>
                  </a:rPr>
                  <a:t>GPU</a:t>
                </a:r>
                <a:r>
                  <a:rPr lang="zh-CN" altLang="en-US" b="1" dirty="0">
                    <a:solidFill>
                      <a:prstClr val="black"/>
                    </a:solidFill>
                  </a:rPr>
                  <a:t>组来说，所有的</a:t>
                </a:r>
                <a:r>
                  <a:rPr lang="en-US" altLang="zh-CN" b="1" dirty="0">
                    <a:solidFill>
                      <a:prstClr val="black"/>
                    </a:solidFill>
                  </a:rPr>
                  <a:t>9</a:t>
                </a:r>
                <a:r>
                  <a:rPr lang="zh-CN" altLang="en-US" b="1" dirty="0">
                    <a:solidFill>
                      <a:prstClr val="black"/>
                    </a:solidFill>
                  </a:rPr>
                  <a:t>种方案如图所示</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dirty="0">
                    <a:solidFill>
                      <a:prstClr val="black"/>
                    </a:solidFill>
                  </a:rPr>
                  <a:t>对于更多的</a:t>
                </a:r>
                <a:r>
                  <a:rPr lang="en-US" altLang="zh-CN" dirty="0">
                    <a:solidFill>
                      <a:prstClr val="black"/>
                    </a:solidFill>
                  </a:rPr>
                  <a:t>GPU</a:t>
                </a:r>
                <a:r>
                  <a:rPr lang="zh-CN" altLang="en-US" dirty="0">
                    <a:solidFill>
                      <a:prstClr val="black"/>
                    </a:solidFill>
                  </a:rPr>
                  <a:t>和更高维度的张量，方案数更多</a:t>
                </a:r>
                <a:endParaRPr lang="en-US" altLang="zh-CN" dirty="0">
                  <a:solidFill>
                    <a:prstClr val="black"/>
                  </a:solidFill>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sz="12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现有工作一般只组合较少的策略（比如数据并行和流水线并行结合，数据并行张量并行结合等），整个模型的策略搜索空间很大，</a:t>
                </a:r>
              </a:p>
              <a:p>
                <a:pPr marL="0" indent="0">
                  <a:lnSpc>
                    <a:spcPct val="125000"/>
                  </a:lnSpc>
                  <a:buFont typeface="Arial" panose="020B0604020202020204" pitchFamily="34" charset="0"/>
                  <a:buNone/>
                  <a:defRPr/>
                </a:pPr>
                <a:endParaRPr lang="en-US" altLang="zh-CN" dirty="0">
                  <a:solidFill>
                    <a:prstClr val="black"/>
                  </a:solidFill>
                </a:endParaRPr>
              </a:p>
            </p:txBody>
          </p:sp>
        </mc:Choice>
        <mc:Fallback xmlns="">
          <p:sp>
            <p:nvSpPr>
              <p:cNvPr id="3" name="备注占位符 2"/>
              <p:cNvSpPr>
                <a:spLocks noGrp="1"/>
              </p:cNvSpPr>
              <p:nvPr>
                <p:ph type="body" idx="1"/>
              </p:nvPr>
            </p:nvSpPr>
            <p:spPr/>
            <p:txBody>
              <a:bodyPr/>
              <a:lstStyle/>
              <a:p>
                <a:r>
                  <a:rPr lang="zh-CN" altLang="en-US" dirty="0"/>
                  <a:t>算子间并行本质上还是对张量的划分</a:t>
                </a:r>
                <a:endParaRPr lang="en-US" altLang="zh-CN" dirty="0"/>
              </a:p>
              <a:p>
                <a:r>
                  <a:rPr lang="zh-CN" altLang="en-US" dirty="0"/>
                  <a:t>对于</a:t>
                </a:r>
                <a:r>
                  <a:rPr lang="en-US" altLang="zh-CN" dirty="0"/>
                  <a:t>n0</a:t>
                </a:r>
                <a:r>
                  <a:rPr lang="zh-CN" altLang="en-US" dirty="0"/>
                  <a:t>乘</a:t>
                </a:r>
                <a:r>
                  <a:rPr lang="en-US" altLang="zh-CN" dirty="0"/>
                  <a:t>n1</a:t>
                </a:r>
                <a:r>
                  <a:rPr lang="zh-CN" altLang="en-US" dirty="0"/>
                  <a:t>的</a:t>
                </a:r>
                <a:r>
                  <a:rPr lang="en-US" altLang="zh-CN" dirty="0"/>
                  <a:t>GPU</a:t>
                </a:r>
                <a:r>
                  <a:rPr lang="zh-CN" altLang="en-US" dirty="0"/>
                  <a:t>组和</a:t>
                </a:r>
                <a:r>
                  <a:rPr lang="en-US" altLang="zh-CN" dirty="0"/>
                  <a:t>N</a:t>
                </a:r>
                <a:r>
                  <a:rPr lang="zh-CN" altLang="en-US" dirty="0"/>
                  <a:t>维张量</a:t>
                </a:r>
                <a:endParaRPr lang="en-US" altLang="zh-CN" dirty="0"/>
              </a:p>
              <a:p>
                <a:r>
                  <a:rPr lang="zh-CN" altLang="en-US" dirty="0"/>
                  <a:t>对应策略也为</a:t>
                </a:r>
                <a:r>
                  <a:rPr lang="en-US" altLang="zh-CN" dirty="0"/>
                  <a:t>N</a:t>
                </a:r>
                <a:r>
                  <a:rPr lang="zh-CN" altLang="en-US" dirty="0"/>
                  <a:t>维，代表张量对应维度的划分策略</a:t>
                </a:r>
                <a:endParaRPr lang="en-US" altLang="zh-CN" dirty="0"/>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altLang="zh-CN" i="0" dirty="0">
                    <a:solidFill>
                      <a:prstClr val="black"/>
                    </a:solidFill>
                    <a:latin typeface="Cambria Math" panose="02040503050406030204" pitchFamily="18" charset="0"/>
                    <a:ea typeface="微软雅黑"/>
                  </a:rPr>
                  <a:t>𝑅</a:t>
                </a:r>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a:t>
                </a:r>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r>
                  <a:rPr lang="en-US" altLang="zh-CN" b="1" i="0">
                    <a:solidFill>
                      <a:srgbClr val="121212"/>
                    </a:solidFill>
                    <a:latin typeface="Cambria Math" panose="02040503050406030204" pitchFamily="18" charset="0"/>
                  </a:rPr>
                  <a:t>𝒏_𝟎</a:t>
                </a:r>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1</a:t>
                </a:r>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r>
                  <a:rPr lang="en-US" altLang="zh-CN" b="1" i="0">
                    <a:solidFill>
                      <a:srgbClr val="121212"/>
                    </a:solidFill>
                    <a:latin typeface="Cambria Math" panose="02040503050406030204" pitchFamily="18" charset="0"/>
                  </a:rPr>
                  <a:t>𝒏_𝟏</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01</a:t>
                </a:r>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r>
                  <a:rPr lang="en-US" altLang="zh-CN" b="1" i="0">
                    <a:solidFill>
                      <a:srgbClr val="121212"/>
                    </a:solidFill>
                    <a:latin typeface="Cambria Math" panose="02040503050406030204" pitchFamily="18" charset="0"/>
                  </a:rPr>
                  <a:t>𝒏_𝟎  </a:t>
                </a:r>
                <a:r>
                  <a:rPr lang="en-US" altLang="zh-CN" dirty="0">
                    <a:solidFill>
                      <a:prstClr val="black"/>
                    </a:solidFill>
                  </a:rPr>
                  <a:t>x</a:t>
                </a:r>
                <a:r>
                  <a:rPr lang="en-US" altLang="zh-CN" b="1" i="0">
                    <a:solidFill>
                      <a:srgbClr val="121212"/>
                    </a:solidFill>
                    <a:latin typeface="Cambria Math" panose="02040503050406030204" pitchFamily="18" charset="0"/>
                  </a:rPr>
                  <a:t>〖 𝒏〗_𝟏</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r>
                  <a:rPr lang="en-US" altLang="zh-CN" i="0" dirty="0">
                    <a:solidFill>
                      <a:prstClr val="black"/>
                    </a:solidFill>
                    <a:latin typeface="Cambria Math" panose="02040503050406030204" pitchFamily="18" charset="0"/>
                  </a:rPr>
                  <a:t>𝑆</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rPr>
                  <a:t>^</a:t>
                </a:r>
                <a:r>
                  <a:rPr lang="en-US" altLang="zh-CN" b="0" i="0" dirty="0">
                    <a:solidFill>
                      <a:prstClr val="black"/>
                    </a:solidFill>
                    <a:latin typeface="Cambria Math" panose="02040503050406030204" pitchFamily="18" charset="0"/>
                  </a:rPr>
                  <a:t>1</a:t>
                </a:r>
                <a:r>
                  <a:rPr kumimoji="0" lang="en-US" altLang="zh-CN" b="0" i="0" u="none" strike="noStrike" kern="1200" cap="none" spc="0" normalizeH="0" baseline="0" noProof="0" dirty="0">
                    <a:ln>
                      <a:noFill/>
                    </a:ln>
                    <a:solidFill>
                      <a:prstClr val="black"/>
                    </a:solidFill>
                    <a:effectLst/>
                    <a:uLnTx/>
                    <a:uFillTx/>
                    <a:latin typeface="Cambria Math" panose="02040503050406030204" pitchFamily="18" charset="0"/>
                    <a:ea typeface="微软雅黑"/>
                  </a:rPr>
                  <a:t>0</a:t>
                </a:r>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r>
                  <a:rPr lang="en-US" altLang="zh-CN" b="1" i="0">
                    <a:solidFill>
                      <a:srgbClr val="121212"/>
                    </a:solidFill>
                    <a:latin typeface="Cambria Math" panose="02040503050406030204" pitchFamily="18" charset="0"/>
                  </a:rPr>
                  <a:t>𝒏_𝟏  </a:t>
                </a:r>
                <a:r>
                  <a:rPr lang="en-US" altLang="zh-CN" dirty="0">
                    <a:solidFill>
                      <a:prstClr val="black"/>
                    </a:solidFill>
                  </a:rPr>
                  <a:t>x</a:t>
                </a:r>
                <a:r>
                  <a:rPr lang="en-US" altLang="zh-CN" b="1" i="0">
                    <a:solidFill>
                      <a:srgbClr val="121212"/>
                    </a:solidFill>
                    <a:latin typeface="Cambria Math" panose="02040503050406030204" pitchFamily="18" charset="0"/>
                  </a:rPr>
                  <a:t>〖 𝒏〗_𝟎</a:t>
                </a:r>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b="1" dirty="0">
                    <a:solidFill>
                      <a:prstClr val="black"/>
                    </a:solidFill>
                  </a:rPr>
                  <a:t>对于</a:t>
                </a:r>
                <a:r>
                  <a:rPr lang="en-US" altLang="zh-CN" b="1" dirty="0">
                    <a:solidFill>
                      <a:prstClr val="black"/>
                    </a:solidFill>
                  </a:rPr>
                  <a:t>2x2</a:t>
                </a:r>
                <a:r>
                  <a:rPr lang="zh-CN" altLang="en-US" b="1" dirty="0">
                    <a:solidFill>
                      <a:prstClr val="black"/>
                    </a:solidFill>
                  </a:rPr>
                  <a:t>的</a:t>
                </a:r>
                <a:r>
                  <a:rPr lang="en-US" altLang="zh-CN" b="1" dirty="0">
                    <a:solidFill>
                      <a:prstClr val="black"/>
                    </a:solidFill>
                  </a:rPr>
                  <a:t>GPU</a:t>
                </a:r>
                <a:r>
                  <a:rPr lang="zh-CN" altLang="en-US" b="1" dirty="0">
                    <a:solidFill>
                      <a:prstClr val="black"/>
                    </a:solidFill>
                  </a:rPr>
                  <a:t>组来说，所有的</a:t>
                </a:r>
                <a:r>
                  <a:rPr lang="en-US" altLang="zh-CN" b="1" dirty="0">
                    <a:solidFill>
                      <a:prstClr val="black"/>
                    </a:solidFill>
                  </a:rPr>
                  <a:t>9</a:t>
                </a:r>
                <a:r>
                  <a:rPr lang="zh-CN" altLang="en-US" b="1" dirty="0">
                    <a:solidFill>
                      <a:prstClr val="black"/>
                    </a:solidFill>
                  </a:rPr>
                  <a:t>种方案如图所示</a:t>
                </a:r>
                <a:endParaRPr lang="en-US" altLang="zh-CN" b="1" dirty="0">
                  <a:solidFill>
                    <a:prstClr val="black"/>
                  </a:solidFill>
                </a:endParaRPr>
              </a:p>
              <a:p>
                <a:pPr marL="0" indent="0">
                  <a:lnSpc>
                    <a:spcPct val="125000"/>
                  </a:lnSpc>
                  <a:buFont typeface="Arial" panose="020B0604020202020204" pitchFamily="34" charset="0"/>
                  <a:buNone/>
                  <a:defRPr/>
                </a:pPr>
                <a:r>
                  <a:rPr lang="zh-CN" altLang="en-US" dirty="0">
                    <a:solidFill>
                      <a:prstClr val="black"/>
                    </a:solidFill>
                  </a:rPr>
                  <a:t>对于更多的</a:t>
                </a:r>
                <a:r>
                  <a:rPr lang="en-US" altLang="zh-CN" dirty="0">
                    <a:solidFill>
                      <a:prstClr val="black"/>
                    </a:solidFill>
                  </a:rPr>
                  <a:t>GPU</a:t>
                </a:r>
                <a:r>
                  <a:rPr lang="zh-CN" altLang="en-US" dirty="0">
                    <a:solidFill>
                      <a:prstClr val="black"/>
                    </a:solidFill>
                  </a:rPr>
                  <a:t>和更高维度的张量，方案数更多</a:t>
                </a:r>
                <a:endParaRPr lang="en-US" altLang="zh-CN" dirty="0">
                  <a:solidFill>
                    <a:prstClr val="black"/>
                  </a:solidFill>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sz="12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现有工作一般只组合较少的策略（比如数据并行和流水线并行结合，数据并行张量并行结合等），整个模型的策略搜索空间很大，</a:t>
                </a:r>
              </a:p>
              <a:p>
                <a:pPr marL="0" indent="0">
                  <a:lnSpc>
                    <a:spcPct val="125000"/>
                  </a:lnSpc>
                  <a:buFont typeface="Arial" panose="020B0604020202020204" pitchFamily="34" charset="0"/>
                  <a:buNone/>
                  <a:defRPr/>
                </a:pPr>
                <a:endParaRPr lang="en-US" altLang="zh-CN" dirty="0">
                  <a:solidFill>
                    <a:prstClr val="black"/>
                  </a:solidFill>
                </a:endParaRPr>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3783046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a:t>
            </a:fld>
            <a:endParaRPr lang="zh-CN" altLang="en-US"/>
          </a:p>
        </p:txBody>
      </p:sp>
    </p:spTree>
    <p:extLst>
      <p:ext uri="{BB962C8B-B14F-4D97-AF65-F5344CB8AC3E}">
        <p14:creationId xmlns:p14="http://schemas.microsoft.com/office/powerpoint/2010/main" val="2243256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最后就是算子间并行，即模型并行和流水线并行</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这一类并行方法不对算子本身进行划分，而是将各个算子分配到不同的设备上</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729942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187524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1511264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386638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319947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1691136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在模型并行中，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每个阶段进行输入数据的计算之后，将结果传递给后续阶段</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如图所示，阶段</a:t>
            </a:r>
            <a:r>
              <a:rPr lang="en-US" altLang="zh-CN" sz="1800" dirty="0">
                <a:effectLst/>
                <a:latin typeface="Times New Roman" panose="02020603050405020304" pitchFamily="18" charset="0"/>
                <a:ea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继续处理，阶段</a:t>
            </a:r>
            <a:r>
              <a:rPr lang="en-US" altLang="zh-CN" sz="1800" dirty="0">
                <a:effectLst/>
                <a:latin typeface="Times New Roman" panose="02020603050405020304" pitchFamily="18" charset="0"/>
                <a:ea typeface="宋体" panose="02010600030101010101" pitchFamily="2" charset="-122"/>
              </a:rPr>
              <a:t>2</a:t>
            </a:r>
            <a:r>
              <a:rPr lang="zh-CN" altLang="en-US" sz="1800" dirty="0">
                <a:effectLst/>
                <a:latin typeface="Times New Roman" panose="02020603050405020304" pitchFamily="18" charset="0"/>
                <a:ea typeface="宋体" panose="02010600030101010101" pitchFamily="2" charset="-122"/>
              </a:rPr>
              <a:t>计算完成后，传递给阶段</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继续处理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反向传播传递方向相反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这种调度方式导致执行过程存在大量的空闲时间，即图中的灰色部分</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为了解决这一问题，研究者们提出了流水线混合并行</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1579692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11274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28</a:t>
            </a:fld>
            <a:endParaRPr lang="zh-CN" altLang="en-US"/>
          </a:p>
        </p:txBody>
      </p:sp>
    </p:spTree>
    <p:extLst>
      <p:ext uri="{BB962C8B-B14F-4D97-AF65-F5344CB8AC3E}">
        <p14:creationId xmlns:p14="http://schemas.microsoft.com/office/powerpoint/2010/main" val="146952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29</a:t>
            </a:fld>
            <a:endParaRPr lang="zh-CN" altLang="en-US"/>
          </a:p>
        </p:txBody>
      </p:sp>
    </p:spTree>
    <p:extLst>
      <p:ext uri="{BB962C8B-B14F-4D97-AF65-F5344CB8AC3E}">
        <p14:creationId xmlns:p14="http://schemas.microsoft.com/office/powerpoint/2010/main" val="345872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956699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30</a:t>
            </a:fld>
            <a:endParaRPr lang="zh-CN" altLang="en-US"/>
          </a:p>
        </p:txBody>
      </p:sp>
    </p:spTree>
    <p:extLst>
      <p:ext uri="{BB962C8B-B14F-4D97-AF65-F5344CB8AC3E}">
        <p14:creationId xmlns:p14="http://schemas.microsoft.com/office/powerpoint/2010/main" val="3549995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31</a:t>
            </a:fld>
            <a:endParaRPr lang="zh-CN" altLang="en-US"/>
          </a:p>
        </p:txBody>
      </p:sp>
    </p:spTree>
    <p:extLst>
      <p:ext uri="{BB962C8B-B14F-4D97-AF65-F5344CB8AC3E}">
        <p14:creationId xmlns:p14="http://schemas.microsoft.com/office/powerpoint/2010/main" val="1526417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32</a:t>
            </a:fld>
            <a:endParaRPr lang="zh-CN" altLang="en-US"/>
          </a:p>
        </p:txBody>
      </p:sp>
    </p:spTree>
    <p:extLst>
      <p:ext uri="{BB962C8B-B14F-4D97-AF65-F5344CB8AC3E}">
        <p14:creationId xmlns:p14="http://schemas.microsoft.com/office/powerpoint/2010/main" val="4215846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流水线混合并行中和模型并行一样进行模型的划分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而在流水线混合并行中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srgbClr val="121212"/>
                </a:solidFill>
                <a:latin typeface="-apple-system"/>
              </a:rPr>
              <a:t>每个阶段计算出一组数据的输出后，立即将它们传播给后续的阶段，接着计算下一组数据</a:t>
            </a:r>
          </a:p>
          <a:p>
            <a:r>
              <a:rPr lang="zh-CN" altLang="en-US" sz="1800" dirty="0"/>
              <a:t>比如阶段</a:t>
            </a:r>
            <a:r>
              <a:rPr lang="en-US" altLang="zh-CN" sz="1800" dirty="0"/>
              <a:t>1</a:t>
            </a:r>
            <a:r>
              <a:rPr lang="zh-CN" altLang="en-US" sz="1800" dirty="0"/>
              <a:t>处理完数据</a:t>
            </a:r>
            <a:r>
              <a:rPr lang="en-US" altLang="zh-CN" sz="1800" dirty="0"/>
              <a:t>1</a:t>
            </a:r>
            <a:r>
              <a:rPr lang="zh-CN" altLang="en-US" sz="1800" dirty="0"/>
              <a:t>后，将数据</a:t>
            </a:r>
            <a:r>
              <a:rPr lang="en-US" altLang="zh-CN" sz="1800" dirty="0"/>
              <a:t>1</a:t>
            </a:r>
            <a:r>
              <a:rPr lang="zh-CN" altLang="en-US" sz="1800" dirty="0"/>
              <a:t>传递给阶段</a:t>
            </a:r>
            <a:r>
              <a:rPr lang="en-US" altLang="zh-CN" sz="1800" dirty="0"/>
              <a:t>2</a:t>
            </a:r>
            <a:r>
              <a:rPr lang="zh-CN" altLang="en-US" sz="1800" dirty="0"/>
              <a:t>，同时进行数据</a:t>
            </a:r>
            <a:r>
              <a:rPr lang="en-US" altLang="zh-CN" sz="1800" dirty="0"/>
              <a:t>2</a:t>
            </a:r>
            <a:r>
              <a:rPr lang="zh-CN" altLang="en-US" sz="1800" dirty="0"/>
              <a:t>的处理</a:t>
            </a:r>
            <a:endParaRPr lang="en-US" altLang="zh-CN" sz="1800" dirty="0"/>
          </a:p>
          <a:p>
            <a:r>
              <a:rPr lang="zh-CN" altLang="en-US" sz="1800" dirty="0"/>
              <a:t>下一步中 阶段</a:t>
            </a:r>
            <a:r>
              <a:rPr lang="en-US" altLang="zh-CN" sz="1800" dirty="0"/>
              <a:t>2</a:t>
            </a:r>
            <a:r>
              <a:rPr lang="zh-CN" altLang="en-US" sz="1800" dirty="0"/>
              <a:t>将数据</a:t>
            </a:r>
            <a:r>
              <a:rPr lang="en-US" altLang="zh-CN" sz="1800" dirty="0"/>
              <a:t>1</a:t>
            </a:r>
            <a:r>
              <a:rPr lang="zh-CN" altLang="en-US" sz="1800" dirty="0"/>
              <a:t>继续传递给阶段</a:t>
            </a:r>
            <a:r>
              <a:rPr lang="en-US" altLang="zh-CN" sz="1800" dirty="0"/>
              <a:t>3</a:t>
            </a:r>
            <a:r>
              <a:rPr lang="zh-CN" altLang="en-US" sz="1800" dirty="0"/>
              <a:t>，阶段</a:t>
            </a:r>
            <a:r>
              <a:rPr lang="en-US" altLang="zh-CN" sz="1800" dirty="0"/>
              <a:t>1</a:t>
            </a:r>
            <a:r>
              <a:rPr lang="zh-CN" altLang="en-US" sz="1800" dirty="0"/>
              <a:t>将数据</a:t>
            </a:r>
            <a:r>
              <a:rPr lang="en-US" altLang="zh-CN" sz="1800" dirty="0"/>
              <a:t>2</a:t>
            </a:r>
            <a:r>
              <a:rPr lang="zh-CN" altLang="en-US" sz="1800" dirty="0"/>
              <a:t>传递给阶段</a:t>
            </a:r>
            <a:r>
              <a:rPr lang="en-US" altLang="zh-CN" sz="1800" dirty="0"/>
              <a:t>2</a:t>
            </a:r>
            <a:r>
              <a:rPr lang="zh-CN" altLang="en-US" sz="1800" dirty="0"/>
              <a:t>，同时进行数据</a:t>
            </a:r>
            <a:r>
              <a:rPr lang="en-US" altLang="zh-CN" sz="1800" dirty="0"/>
              <a:t>3</a:t>
            </a:r>
            <a:r>
              <a:rPr lang="zh-CN" altLang="en-US" sz="1800" dirty="0"/>
              <a:t>的处理</a:t>
            </a: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数据都由不同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33</a:t>
            </a:fld>
            <a:endParaRPr lang="zh-CN" altLang="en-US"/>
          </a:p>
        </p:txBody>
      </p:sp>
    </p:spTree>
    <p:extLst>
      <p:ext uri="{BB962C8B-B14F-4D97-AF65-F5344CB8AC3E}">
        <p14:creationId xmlns:p14="http://schemas.microsoft.com/office/powerpoint/2010/main" val="153697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34</a:t>
            </a:fld>
            <a:endParaRPr lang="zh-CN" altLang="en-US"/>
          </a:p>
        </p:txBody>
      </p:sp>
    </p:spTree>
    <p:extLst>
      <p:ext uri="{BB962C8B-B14F-4D97-AF65-F5344CB8AC3E}">
        <p14:creationId xmlns:p14="http://schemas.microsoft.com/office/powerpoint/2010/main" val="896788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35</a:t>
            </a:fld>
            <a:endParaRPr lang="zh-CN" altLang="en-US"/>
          </a:p>
        </p:txBody>
      </p:sp>
    </p:spTree>
    <p:extLst>
      <p:ext uri="{BB962C8B-B14F-4D97-AF65-F5344CB8AC3E}">
        <p14:creationId xmlns:p14="http://schemas.microsoft.com/office/powerpoint/2010/main" val="3636521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在算子内并行中</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论文是基于下面两个假设的</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一是</a:t>
            </a:r>
            <a:r>
              <a:rPr lang="zh-CN" altLang="en-US" sz="1200" b="0" i="0" dirty="0">
                <a:solidFill>
                  <a:srgbClr val="000000"/>
                </a:solidFill>
                <a:effectLst/>
                <a:latin typeface="Merriweather" panose="00000500000000000000" pitchFamily="2" charset="0"/>
              </a:rPr>
              <a:t>给定的 </a:t>
            </a:r>
            <a:r>
              <a:rPr lang="en-US" altLang="zh-CN" sz="1200" b="0" i="0" dirty="0">
                <a:solidFill>
                  <a:srgbClr val="000000"/>
                </a:solidFill>
                <a:effectLst/>
                <a:latin typeface="Merriweather" panose="00000500000000000000" pitchFamily="2" charset="0"/>
              </a:rPr>
              <a:t>GPU </a:t>
            </a:r>
            <a:r>
              <a:rPr lang="zh-CN" altLang="en-US" sz="1200" b="0" i="0" dirty="0">
                <a:solidFill>
                  <a:srgbClr val="000000"/>
                </a:solidFill>
                <a:effectLst/>
                <a:latin typeface="Merriweather" panose="00000500000000000000" pitchFamily="2" charset="0"/>
              </a:rPr>
              <a:t>组内的</a:t>
            </a:r>
            <a:r>
              <a:rPr lang="zh-CN" altLang="en-US" sz="1200" b="1" i="0" dirty="0">
                <a:effectLst/>
                <a:latin typeface="Merriweather" panose="00000500000000000000" pitchFamily="2" charset="0"/>
              </a:rPr>
              <a:t>所有 </a:t>
            </a:r>
            <a:r>
              <a:rPr lang="en-US" altLang="zh-CN" sz="1200" b="1" i="0" dirty="0">
                <a:effectLst/>
                <a:latin typeface="Merriweather" panose="00000500000000000000" pitchFamily="2" charset="0"/>
              </a:rPr>
              <a:t>GPU </a:t>
            </a:r>
            <a:r>
              <a:rPr lang="zh-CN" altLang="en-US" sz="1200" b="1" i="0" dirty="0">
                <a:effectLst/>
                <a:latin typeface="Merriweather" panose="00000500000000000000" pitchFamily="2" charset="0"/>
              </a:rPr>
              <a:t>是</a:t>
            </a:r>
            <a:r>
              <a:rPr lang="zh-CN" altLang="en-US" sz="1200" b="1" i="0" dirty="0">
                <a:solidFill>
                  <a:srgbClr val="FF0000"/>
                </a:solidFill>
                <a:effectLst/>
                <a:latin typeface="Merriweather" panose="00000500000000000000" pitchFamily="2" charset="0"/>
              </a:rPr>
              <a:t>同构</a:t>
            </a:r>
            <a:r>
              <a:rPr lang="zh-CN" altLang="en-US" sz="1200" b="1" i="0" dirty="0">
                <a:effectLst/>
                <a:latin typeface="Merriweather" panose="00000500000000000000" pitchFamily="2" charset="0"/>
              </a:rPr>
              <a:t>的</a:t>
            </a:r>
            <a:r>
              <a:rPr lang="zh-CN" altLang="en-US" sz="1200" b="0" i="0" dirty="0">
                <a:solidFill>
                  <a:srgbClr val="000000"/>
                </a:solidFill>
                <a:effectLst/>
                <a:latin typeface="Merriweather" panose="00000500000000000000" pitchFamily="2" charset="0"/>
              </a:rPr>
              <a:t>（例如，都是同一个型号），它们具有相同的计算性能</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二是</a:t>
            </a:r>
            <a:r>
              <a:rPr lang="zh-CN" altLang="en-US" sz="1200" b="1" i="0" dirty="0">
                <a:solidFill>
                  <a:srgbClr val="000000"/>
                </a:solidFill>
                <a:effectLst/>
                <a:latin typeface="Merriweather" panose="00000500000000000000" pitchFamily="2" charset="0"/>
              </a:rPr>
              <a:t>所有的算子都被</a:t>
            </a:r>
            <a:r>
              <a:rPr lang="zh-CN" altLang="en-US" sz="1200" b="1" i="0" dirty="0">
                <a:solidFill>
                  <a:srgbClr val="FF0000"/>
                </a:solidFill>
                <a:effectLst/>
                <a:latin typeface="Merriweather" panose="00000500000000000000" pitchFamily="2" charset="0"/>
              </a:rPr>
              <a:t>均匀划分</a:t>
            </a:r>
            <a:r>
              <a:rPr lang="zh-CN" altLang="en-US" sz="1200" b="0" i="0" dirty="0">
                <a:solidFill>
                  <a:srgbClr val="000000"/>
                </a:solidFill>
                <a:effectLst/>
                <a:latin typeface="Merriweather" panose="00000500000000000000" pitchFamily="2" charset="0"/>
              </a:rPr>
              <a:t>，即参与运算的 </a:t>
            </a:r>
            <a:r>
              <a:rPr lang="en-US" altLang="zh-CN" sz="1200" b="0" i="0" dirty="0">
                <a:solidFill>
                  <a:srgbClr val="000000"/>
                </a:solidFill>
                <a:effectLst/>
                <a:latin typeface="Merriweather" panose="00000500000000000000" pitchFamily="2" charset="0"/>
              </a:rPr>
              <a:t>tensor </a:t>
            </a:r>
            <a:r>
              <a:rPr lang="zh-CN" altLang="en-US" sz="1200" b="0" i="0" dirty="0">
                <a:solidFill>
                  <a:srgbClr val="000000"/>
                </a:solidFill>
                <a:effectLst/>
                <a:latin typeface="Merriweather" panose="00000500000000000000" pitchFamily="2" charset="0"/>
              </a:rPr>
              <a:t>在任意维度上均被划分为等大小的不同部分</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原因是张量被划分之后分别在不同的设备上并行计算，计算完毕后需要进行同步</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此时各设备上的计算如果不能同时完成，先完成的设备需要等待后完成的设备</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而如果设备是同构的，那么通过均匀划分张量，各设备的计算量也都是相同的，因此同步时无需等待</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同时均匀划分也可以显著减少搜索空间，即只需要确定张量划分的数量，不需要确定每部分的大小</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36</a:t>
            </a:fld>
            <a:endParaRPr lang="zh-CN" altLang="en-US"/>
          </a:p>
        </p:txBody>
      </p:sp>
    </p:spTree>
    <p:extLst>
      <p:ext uri="{BB962C8B-B14F-4D97-AF65-F5344CB8AC3E}">
        <p14:creationId xmlns:p14="http://schemas.microsoft.com/office/powerpoint/2010/main" val="4254259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在算子内并行中</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论文是基于下面两个假设的</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一是</a:t>
            </a:r>
            <a:r>
              <a:rPr lang="zh-CN" altLang="en-US" sz="1200" b="0" i="0" dirty="0">
                <a:solidFill>
                  <a:srgbClr val="000000"/>
                </a:solidFill>
                <a:effectLst/>
                <a:latin typeface="Merriweather" panose="00000500000000000000" pitchFamily="2" charset="0"/>
              </a:rPr>
              <a:t>给定的 </a:t>
            </a:r>
            <a:r>
              <a:rPr lang="en-US" altLang="zh-CN" sz="1200" b="0" i="0" dirty="0">
                <a:solidFill>
                  <a:srgbClr val="000000"/>
                </a:solidFill>
                <a:effectLst/>
                <a:latin typeface="Merriweather" panose="00000500000000000000" pitchFamily="2" charset="0"/>
              </a:rPr>
              <a:t>GPU </a:t>
            </a:r>
            <a:r>
              <a:rPr lang="zh-CN" altLang="en-US" sz="1200" b="0" i="0" dirty="0">
                <a:solidFill>
                  <a:srgbClr val="000000"/>
                </a:solidFill>
                <a:effectLst/>
                <a:latin typeface="Merriweather" panose="00000500000000000000" pitchFamily="2" charset="0"/>
              </a:rPr>
              <a:t>组内的</a:t>
            </a:r>
            <a:r>
              <a:rPr lang="zh-CN" altLang="en-US" sz="1200" b="1" i="0" dirty="0">
                <a:effectLst/>
                <a:latin typeface="Merriweather" panose="00000500000000000000" pitchFamily="2" charset="0"/>
              </a:rPr>
              <a:t>所有 </a:t>
            </a:r>
            <a:r>
              <a:rPr lang="en-US" altLang="zh-CN" sz="1200" b="1" i="0" dirty="0">
                <a:effectLst/>
                <a:latin typeface="Merriweather" panose="00000500000000000000" pitchFamily="2" charset="0"/>
              </a:rPr>
              <a:t>GPU </a:t>
            </a:r>
            <a:r>
              <a:rPr lang="zh-CN" altLang="en-US" sz="1200" b="1" i="0" dirty="0">
                <a:effectLst/>
                <a:latin typeface="Merriweather" panose="00000500000000000000" pitchFamily="2" charset="0"/>
              </a:rPr>
              <a:t>是</a:t>
            </a:r>
            <a:r>
              <a:rPr lang="zh-CN" altLang="en-US" sz="1200" b="1" i="0" dirty="0">
                <a:solidFill>
                  <a:srgbClr val="FF0000"/>
                </a:solidFill>
                <a:effectLst/>
                <a:latin typeface="Merriweather" panose="00000500000000000000" pitchFamily="2" charset="0"/>
              </a:rPr>
              <a:t>同构</a:t>
            </a:r>
            <a:r>
              <a:rPr lang="zh-CN" altLang="en-US" sz="1200" b="1" i="0" dirty="0">
                <a:effectLst/>
                <a:latin typeface="Merriweather" panose="00000500000000000000" pitchFamily="2" charset="0"/>
              </a:rPr>
              <a:t>的</a:t>
            </a:r>
            <a:r>
              <a:rPr lang="zh-CN" altLang="en-US" sz="1200" b="0" i="0" dirty="0">
                <a:solidFill>
                  <a:srgbClr val="000000"/>
                </a:solidFill>
                <a:effectLst/>
                <a:latin typeface="Merriweather" panose="00000500000000000000" pitchFamily="2" charset="0"/>
              </a:rPr>
              <a:t>（例如，都是同一个型号），它们具有相同的计算性能</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二是</a:t>
            </a:r>
            <a:r>
              <a:rPr lang="zh-CN" altLang="en-US" sz="1200" b="1" i="0" dirty="0">
                <a:solidFill>
                  <a:srgbClr val="000000"/>
                </a:solidFill>
                <a:effectLst/>
                <a:latin typeface="Merriweather" panose="00000500000000000000" pitchFamily="2" charset="0"/>
              </a:rPr>
              <a:t>所有的算子都被</a:t>
            </a:r>
            <a:r>
              <a:rPr lang="zh-CN" altLang="en-US" sz="1200" b="1" i="0" dirty="0">
                <a:solidFill>
                  <a:srgbClr val="FF0000"/>
                </a:solidFill>
                <a:effectLst/>
                <a:latin typeface="Merriweather" panose="00000500000000000000" pitchFamily="2" charset="0"/>
              </a:rPr>
              <a:t>均匀划分</a:t>
            </a:r>
            <a:r>
              <a:rPr lang="zh-CN" altLang="en-US" sz="1200" b="0" i="0" dirty="0">
                <a:solidFill>
                  <a:srgbClr val="000000"/>
                </a:solidFill>
                <a:effectLst/>
                <a:latin typeface="Merriweather" panose="00000500000000000000" pitchFamily="2" charset="0"/>
              </a:rPr>
              <a:t>，即参与运算的 </a:t>
            </a:r>
            <a:r>
              <a:rPr lang="en-US" altLang="zh-CN" sz="1200" b="0" i="0" dirty="0">
                <a:solidFill>
                  <a:srgbClr val="000000"/>
                </a:solidFill>
                <a:effectLst/>
                <a:latin typeface="Merriweather" panose="00000500000000000000" pitchFamily="2" charset="0"/>
              </a:rPr>
              <a:t>tensor </a:t>
            </a:r>
            <a:r>
              <a:rPr lang="zh-CN" altLang="en-US" sz="1200" b="0" i="0" dirty="0">
                <a:solidFill>
                  <a:srgbClr val="000000"/>
                </a:solidFill>
                <a:effectLst/>
                <a:latin typeface="Merriweather" panose="00000500000000000000" pitchFamily="2" charset="0"/>
              </a:rPr>
              <a:t>在任意维度上均被划分为等大小的不同部分</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原因是张量被划分之后分别在不同的设备上并行计算，计算完毕后需要进行同步</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此时各设备上的计算如果不能同时完成，先完成的设备需要等待后完成的设备</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而如果设备是同构的，那么通过均匀划分张量，各设备的计算量也都是相同的，因此同步时无需等待</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同时均匀划分也可以显著减少搜索空间，即只需要确定张量划分的数量，不需要确定每部分的大小</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37</a:t>
            </a:fld>
            <a:endParaRPr lang="zh-CN" altLang="en-US"/>
          </a:p>
        </p:txBody>
      </p:sp>
    </p:spTree>
    <p:extLst>
      <p:ext uri="{BB962C8B-B14F-4D97-AF65-F5344CB8AC3E}">
        <p14:creationId xmlns:p14="http://schemas.microsoft.com/office/powerpoint/2010/main" val="1206238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在算子内并行中</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论文是基于下面两个假设的</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一是</a:t>
            </a:r>
            <a:r>
              <a:rPr lang="zh-CN" altLang="en-US" sz="1200" b="0" i="0" dirty="0">
                <a:solidFill>
                  <a:srgbClr val="000000"/>
                </a:solidFill>
                <a:effectLst/>
                <a:latin typeface="Merriweather" panose="00000500000000000000" pitchFamily="2" charset="0"/>
              </a:rPr>
              <a:t>给定的 </a:t>
            </a:r>
            <a:r>
              <a:rPr lang="en-US" altLang="zh-CN" sz="1200" b="0" i="0" dirty="0">
                <a:solidFill>
                  <a:srgbClr val="000000"/>
                </a:solidFill>
                <a:effectLst/>
                <a:latin typeface="Merriweather" panose="00000500000000000000" pitchFamily="2" charset="0"/>
              </a:rPr>
              <a:t>GPU </a:t>
            </a:r>
            <a:r>
              <a:rPr lang="zh-CN" altLang="en-US" sz="1200" b="0" i="0" dirty="0">
                <a:solidFill>
                  <a:srgbClr val="000000"/>
                </a:solidFill>
                <a:effectLst/>
                <a:latin typeface="Merriweather" panose="00000500000000000000" pitchFamily="2" charset="0"/>
              </a:rPr>
              <a:t>组内的</a:t>
            </a:r>
            <a:r>
              <a:rPr lang="zh-CN" altLang="en-US" sz="1200" b="1" i="0" dirty="0">
                <a:effectLst/>
                <a:latin typeface="Merriweather" panose="00000500000000000000" pitchFamily="2" charset="0"/>
              </a:rPr>
              <a:t>所有 </a:t>
            </a:r>
            <a:r>
              <a:rPr lang="en-US" altLang="zh-CN" sz="1200" b="1" i="0" dirty="0">
                <a:effectLst/>
                <a:latin typeface="Merriweather" panose="00000500000000000000" pitchFamily="2" charset="0"/>
              </a:rPr>
              <a:t>GPU </a:t>
            </a:r>
            <a:r>
              <a:rPr lang="zh-CN" altLang="en-US" sz="1200" b="1" i="0" dirty="0">
                <a:effectLst/>
                <a:latin typeface="Merriweather" panose="00000500000000000000" pitchFamily="2" charset="0"/>
              </a:rPr>
              <a:t>是</a:t>
            </a:r>
            <a:r>
              <a:rPr lang="zh-CN" altLang="en-US" sz="1200" b="1" i="0" dirty="0">
                <a:solidFill>
                  <a:srgbClr val="FF0000"/>
                </a:solidFill>
                <a:effectLst/>
                <a:latin typeface="Merriweather" panose="00000500000000000000" pitchFamily="2" charset="0"/>
              </a:rPr>
              <a:t>同构</a:t>
            </a:r>
            <a:r>
              <a:rPr lang="zh-CN" altLang="en-US" sz="1200" b="1" i="0" dirty="0">
                <a:effectLst/>
                <a:latin typeface="Merriweather" panose="00000500000000000000" pitchFamily="2" charset="0"/>
              </a:rPr>
              <a:t>的</a:t>
            </a:r>
            <a:r>
              <a:rPr lang="zh-CN" altLang="en-US" sz="1200" b="0" i="0" dirty="0">
                <a:solidFill>
                  <a:srgbClr val="000000"/>
                </a:solidFill>
                <a:effectLst/>
                <a:latin typeface="Merriweather" panose="00000500000000000000" pitchFamily="2" charset="0"/>
              </a:rPr>
              <a:t>（例如，都是同一个型号），它们具有相同的计算性能</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二是</a:t>
            </a:r>
            <a:r>
              <a:rPr lang="zh-CN" altLang="en-US" sz="1200" b="1" i="0" dirty="0">
                <a:solidFill>
                  <a:srgbClr val="000000"/>
                </a:solidFill>
                <a:effectLst/>
                <a:latin typeface="Merriweather" panose="00000500000000000000" pitchFamily="2" charset="0"/>
              </a:rPr>
              <a:t>所有的算子都被</a:t>
            </a:r>
            <a:r>
              <a:rPr lang="zh-CN" altLang="en-US" sz="1200" b="1" i="0" dirty="0">
                <a:solidFill>
                  <a:srgbClr val="FF0000"/>
                </a:solidFill>
                <a:effectLst/>
                <a:latin typeface="Merriweather" panose="00000500000000000000" pitchFamily="2" charset="0"/>
              </a:rPr>
              <a:t>均匀划分</a:t>
            </a:r>
            <a:r>
              <a:rPr lang="zh-CN" altLang="en-US" sz="1200" b="0" i="0" dirty="0">
                <a:solidFill>
                  <a:srgbClr val="000000"/>
                </a:solidFill>
                <a:effectLst/>
                <a:latin typeface="Merriweather" panose="00000500000000000000" pitchFamily="2" charset="0"/>
              </a:rPr>
              <a:t>，即参与运算的 </a:t>
            </a:r>
            <a:r>
              <a:rPr lang="en-US" altLang="zh-CN" sz="1200" b="0" i="0" dirty="0">
                <a:solidFill>
                  <a:srgbClr val="000000"/>
                </a:solidFill>
                <a:effectLst/>
                <a:latin typeface="Merriweather" panose="00000500000000000000" pitchFamily="2" charset="0"/>
              </a:rPr>
              <a:t>tensor </a:t>
            </a:r>
            <a:r>
              <a:rPr lang="zh-CN" altLang="en-US" sz="1200" b="0" i="0" dirty="0">
                <a:solidFill>
                  <a:srgbClr val="000000"/>
                </a:solidFill>
                <a:effectLst/>
                <a:latin typeface="Merriweather" panose="00000500000000000000" pitchFamily="2" charset="0"/>
              </a:rPr>
              <a:t>在任意维度上均被划分为等大小的不同部分</a:t>
            </a:r>
            <a:endParaRPr lang="en-US" altLang="zh-CN" sz="1200" b="0" i="0" dirty="0">
              <a:solidFill>
                <a:srgbClr val="000000"/>
              </a:solidFill>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原因是张量被划分之后分别在不同的设备上并行计算，计算完毕后需要进行同步</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此时各设备上的计算如果不能同时完成，先完成的设备需要等待后完成的设备</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而如果设备是同构的，那么通过均匀划分张量，各设备的计算量也都是相同的，因此同步时无需等待</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同时均匀划分也可以显著减少搜索空间，即只需要确定张量划分的数量，不需要确定每部分的大小</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38</a:t>
            </a:fld>
            <a:endParaRPr lang="zh-CN" altLang="en-US"/>
          </a:p>
        </p:txBody>
      </p:sp>
    </p:spTree>
    <p:extLst>
      <p:ext uri="{BB962C8B-B14F-4D97-AF65-F5344CB8AC3E}">
        <p14:creationId xmlns:p14="http://schemas.microsoft.com/office/powerpoint/2010/main" val="4293025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基于上述假设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Alpa</a:t>
            </a:r>
            <a:r>
              <a:rPr lang="zh-CN" altLang="en-US" dirty="0"/>
              <a:t>通过整数规划来求解</a:t>
            </a:r>
            <a:r>
              <a:rPr lang="zh-CN" altLang="en-US" sz="1200" b="1" dirty="0"/>
              <a:t>每个算子的最优并行策略</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该方法对算子每个并行策略的通信开销、计算开销和同步开销进行建模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以最小化计算图中所有节点的计算通信开销以及所有边的同步开销之和为目标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随后调用现有的求解器进行优化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39</a:t>
            </a:fld>
            <a:endParaRPr lang="zh-CN" altLang="en-US"/>
          </a:p>
        </p:txBody>
      </p:sp>
    </p:spTree>
    <p:extLst>
      <p:ext uri="{BB962C8B-B14F-4D97-AF65-F5344CB8AC3E}">
        <p14:creationId xmlns:p14="http://schemas.microsoft.com/office/powerpoint/2010/main" val="405554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现有研究对深度学习模型的精度要求越来越高</a:t>
            </a:r>
            <a:endParaRPr lang="en-US" altLang="zh-CN" dirty="0"/>
          </a:p>
          <a:p>
            <a:r>
              <a:rPr lang="zh-CN" altLang="en-US" dirty="0"/>
              <a:t>而模型精度往往和模型的规模是相关的</a:t>
            </a:r>
            <a:endParaRPr lang="en-US" altLang="zh-CN" dirty="0"/>
          </a:p>
          <a:p>
            <a:r>
              <a:rPr lang="zh-CN" altLang="en-US" dirty="0"/>
              <a:t>在语言模型领域</a:t>
            </a:r>
            <a:endParaRPr lang="en-US" altLang="zh-CN" dirty="0"/>
          </a:p>
          <a:p>
            <a:r>
              <a:rPr lang="zh-CN" altLang="en-US" dirty="0"/>
              <a:t>比如说图中的</a:t>
            </a:r>
            <a:r>
              <a:rPr lang="en-US" altLang="zh-CN" dirty="0"/>
              <a:t>BERT</a:t>
            </a:r>
            <a:r>
              <a:rPr lang="zh-CN" altLang="en-US" dirty="0"/>
              <a:t>，一种</a:t>
            </a:r>
            <a:r>
              <a:rPr lang="en-US" altLang="zh-CN" dirty="0"/>
              <a:t>Transformer</a:t>
            </a:r>
            <a:r>
              <a:rPr lang="zh-CN" altLang="en-US" dirty="0"/>
              <a:t>模型，当时</a:t>
            </a:r>
            <a:r>
              <a:rPr lang="zh-CN" altLang="en-US" b="0" i="0" dirty="0">
                <a:solidFill>
                  <a:srgbClr val="121212"/>
                </a:solidFill>
                <a:effectLst/>
                <a:latin typeface="-apple-system"/>
              </a:rPr>
              <a:t>在许多</a:t>
            </a:r>
            <a:r>
              <a:rPr lang="en-US" altLang="zh-CN" b="0" i="0" dirty="0">
                <a:solidFill>
                  <a:srgbClr val="121212"/>
                </a:solidFill>
                <a:effectLst/>
                <a:latin typeface="-apple-system"/>
              </a:rPr>
              <a:t>NLP</a:t>
            </a:r>
            <a:r>
              <a:rPr lang="zh-CN" altLang="en-US" b="0" i="0" dirty="0">
                <a:solidFill>
                  <a:srgbClr val="121212"/>
                </a:solidFill>
                <a:effectLst/>
                <a:latin typeface="-apple-system"/>
              </a:rPr>
              <a:t>任务中</a:t>
            </a:r>
            <a:r>
              <a:rPr lang="zh-CN" altLang="en-US" dirty="0"/>
              <a:t>取得了</a:t>
            </a:r>
            <a:r>
              <a:rPr lang="en-US" altLang="zh-CN" dirty="0"/>
              <a:t>SOTA</a:t>
            </a:r>
            <a:r>
              <a:rPr lang="zh-CN" altLang="en-US" dirty="0"/>
              <a:t>的效果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从红框处可以看出较大规模的</a:t>
            </a:r>
            <a:r>
              <a:rPr lang="en-US" altLang="zh-CN" dirty="0"/>
              <a:t>BERT</a:t>
            </a:r>
            <a:r>
              <a:rPr lang="zh-CN" altLang="en-US" dirty="0"/>
              <a:t>模型有着更好的效果</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上图是</a:t>
            </a:r>
            <a:r>
              <a:rPr lang="en-US" altLang="zh-CN" dirty="0" err="1"/>
              <a:t>WebText</a:t>
            </a:r>
            <a:r>
              <a:rPr lang="en-US" altLang="zh-CN" dirty="0"/>
              <a:t> LMs </a:t>
            </a:r>
            <a:r>
              <a:rPr lang="zh-CN" altLang="en-US" dirty="0"/>
              <a:t>在</a:t>
            </a:r>
            <a:r>
              <a:rPr lang="en-US" altLang="zh-CN" dirty="0"/>
              <a:t>4</a:t>
            </a:r>
            <a:r>
              <a:rPr lang="zh-CN" altLang="en-US" dirty="0"/>
              <a:t>种</a:t>
            </a:r>
            <a:r>
              <a:rPr lang="en-US" altLang="zh-CN" dirty="0"/>
              <a:t>NLP</a:t>
            </a:r>
            <a:r>
              <a:rPr lang="zh-CN" altLang="en-US" dirty="0"/>
              <a:t>任务中</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以及如图所示的不同规模的</a:t>
            </a:r>
            <a:r>
              <a:rPr lang="en-US" altLang="zh-CN" dirty="0"/>
              <a:t>GPT-3</a:t>
            </a:r>
            <a:r>
              <a:rPr lang="zh-CN" altLang="en-US" dirty="0"/>
              <a:t>模型在</a:t>
            </a:r>
            <a:r>
              <a:rPr lang="en-US" altLang="zh-CN" dirty="0"/>
              <a:t>42</a:t>
            </a:r>
            <a:r>
              <a:rPr lang="zh-CN" altLang="en-US" dirty="0"/>
              <a:t>种</a:t>
            </a:r>
            <a:r>
              <a:rPr lang="en-US" altLang="zh-CN" dirty="0"/>
              <a:t>NLP</a:t>
            </a:r>
            <a:r>
              <a:rPr lang="zh-CN" altLang="en-US" dirty="0"/>
              <a:t>任务中的综合表现</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从折线的趋势可以看出，模型效果与参数数量是正相关的</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27833872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在算子间并行方面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本文采用的是类似</a:t>
            </a:r>
            <a:r>
              <a:rPr lang="en-US" altLang="zh-CN" dirty="0" err="1"/>
              <a:t>Gpipe</a:t>
            </a:r>
            <a:r>
              <a:rPr lang="zh-CN" altLang="en-US" dirty="0"/>
              <a:t>的同步流水线并行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优化目标是最小化整条流水线的执行时间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如图所示，</a:t>
            </a:r>
            <a:r>
              <a:rPr lang="en-US" altLang="zh-CN" dirty="0"/>
              <a:t>B</a:t>
            </a:r>
            <a:r>
              <a:rPr lang="zh-CN" altLang="en-US" dirty="0"/>
              <a:t>代表流水线进一步划分数据的数量</a:t>
            </a:r>
            <a:r>
              <a:rPr lang="en-US" altLang="zh-CN" sz="1200" dirty="0">
                <a:solidFill>
                  <a:srgbClr val="121212"/>
                </a:solidFill>
                <a:latin typeface="-apple-system"/>
              </a:rPr>
              <a:t>micro-batch</a:t>
            </a:r>
            <a:r>
              <a:rPr lang="zh-CN" altLang="en-US" sz="1200" dirty="0">
                <a:solidFill>
                  <a:srgbClr val="121212"/>
                </a:solidFill>
                <a:latin typeface="-apple-system"/>
              </a:rPr>
              <a:t> </a:t>
            </a:r>
            <a:r>
              <a:rPr lang="en-US" altLang="zh-CN" sz="1200" dirty="0">
                <a:solidFill>
                  <a:srgbClr val="121212"/>
                </a:solidFill>
                <a:latin typeface="-apple-system"/>
              </a:rPr>
              <a:t>size</a:t>
            </a:r>
            <a:r>
              <a:rPr lang="zh-CN" altLang="en-US" sz="1200" dirty="0">
                <a:solidFill>
                  <a:srgbClr val="121212"/>
                </a:solidFill>
                <a:latin typeface="-apple-system"/>
              </a:rPr>
              <a:t>，图中为</a:t>
            </a:r>
            <a:r>
              <a:rPr lang="en-US" altLang="zh-CN" sz="1200" dirty="0">
                <a:solidFill>
                  <a:srgbClr val="121212"/>
                </a:solidFill>
                <a:latin typeface="-apple-system"/>
              </a:rPr>
              <a:t>8</a:t>
            </a:r>
            <a:r>
              <a:rPr lang="zh-CN" altLang="en-US" sz="1200" dirty="0">
                <a:solidFill>
                  <a:srgbClr val="121212"/>
                </a:solidFill>
                <a:latin typeface="-apple-system"/>
              </a:rPr>
              <a:t>，对应</a:t>
            </a:r>
            <a:r>
              <a:rPr lang="en-US" altLang="zh-CN" sz="1200" dirty="0">
                <a:solidFill>
                  <a:srgbClr val="121212"/>
                </a:solidFill>
                <a:latin typeface="-apple-system"/>
              </a:rPr>
              <a:t>micro-batch </a:t>
            </a:r>
            <a:r>
              <a:rPr lang="en-US" altLang="zh-CN" sz="1200" dirty="0" err="1">
                <a:solidFill>
                  <a:srgbClr val="121212"/>
                </a:solidFill>
                <a:latin typeface="-apple-system"/>
              </a:rPr>
              <a:t>a~h</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由于流水线阶段间可以并行执行，所以流水线执行总时间为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各阶段处理一组数据所需时间之和，加上</a:t>
            </a:r>
            <a:r>
              <a:rPr lang="en-US" altLang="zh-CN" dirty="0"/>
              <a:t>B-1</a:t>
            </a:r>
            <a:r>
              <a:rPr lang="zh-CN" altLang="en-US" dirty="0"/>
              <a:t>个最慢阶段的处理时间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40</a:t>
            </a:fld>
            <a:endParaRPr lang="zh-CN" altLang="en-US"/>
          </a:p>
        </p:txBody>
      </p:sp>
    </p:spTree>
    <p:extLst>
      <p:ext uri="{BB962C8B-B14F-4D97-AF65-F5344CB8AC3E}">
        <p14:creationId xmlns:p14="http://schemas.microsoft.com/office/powerpoint/2010/main" val="975418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在算子间并行方面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本文采用的是类似</a:t>
            </a:r>
            <a:r>
              <a:rPr lang="en-US" altLang="zh-CN" dirty="0" err="1"/>
              <a:t>Gpipe</a:t>
            </a:r>
            <a:r>
              <a:rPr lang="zh-CN" altLang="en-US" dirty="0"/>
              <a:t>的同步流水线并行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优化目标是最小化整条流水线的执行时间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如图所示，</a:t>
            </a:r>
            <a:r>
              <a:rPr lang="en-US" altLang="zh-CN" dirty="0"/>
              <a:t>B</a:t>
            </a:r>
            <a:r>
              <a:rPr lang="zh-CN" altLang="en-US" dirty="0"/>
              <a:t>代表流水线进一步划分数据的数量</a:t>
            </a:r>
            <a:r>
              <a:rPr lang="en-US" altLang="zh-CN" sz="1200" dirty="0">
                <a:solidFill>
                  <a:srgbClr val="121212"/>
                </a:solidFill>
                <a:latin typeface="-apple-system"/>
              </a:rPr>
              <a:t>micro-batch</a:t>
            </a:r>
            <a:r>
              <a:rPr lang="zh-CN" altLang="en-US" sz="1200" dirty="0">
                <a:solidFill>
                  <a:srgbClr val="121212"/>
                </a:solidFill>
                <a:latin typeface="-apple-system"/>
              </a:rPr>
              <a:t> </a:t>
            </a:r>
            <a:r>
              <a:rPr lang="en-US" altLang="zh-CN" sz="1200" dirty="0">
                <a:solidFill>
                  <a:srgbClr val="121212"/>
                </a:solidFill>
                <a:latin typeface="-apple-system"/>
              </a:rPr>
              <a:t>size</a:t>
            </a:r>
            <a:r>
              <a:rPr lang="zh-CN" altLang="en-US" sz="1200" dirty="0">
                <a:solidFill>
                  <a:srgbClr val="121212"/>
                </a:solidFill>
                <a:latin typeface="-apple-system"/>
              </a:rPr>
              <a:t>，图中为</a:t>
            </a:r>
            <a:r>
              <a:rPr lang="en-US" altLang="zh-CN" sz="1200" dirty="0">
                <a:solidFill>
                  <a:srgbClr val="121212"/>
                </a:solidFill>
                <a:latin typeface="-apple-system"/>
              </a:rPr>
              <a:t>8</a:t>
            </a:r>
            <a:r>
              <a:rPr lang="zh-CN" altLang="en-US" sz="1200" dirty="0">
                <a:solidFill>
                  <a:srgbClr val="121212"/>
                </a:solidFill>
                <a:latin typeface="-apple-system"/>
              </a:rPr>
              <a:t>，对应</a:t>
            </a:r>
            <a:r>
              <a:rPr lang="en-US" altLang="zh-CN" sz="1200" dirty="0">
                <a:solidFill>
                  <a:srgbClr val="121212"/>
                </a:solidFill>
                <a:latin typeface="-apple-system"/>
              </a:rPr>
              <a:t>micro-batch </a:t>
            </a:r>
            <a:r>
              <a:rPr lang="en-US" altLang="zh-CN" sz="1200" dirty="0" err="1">
                <a:solidFill>
                  <a:srgbClr val="121212"/>
                </a:solidFill>
                <a:latin typeface="-apple-system"/>
              </a:rPr>
              <a:t>a~h</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由于流水线阶段间可以并行执行，所以流水线执行总时间为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各阶段处理一组数据所需时间之和，加上</a:t>
            </a:r>
            <a:r>
              <a:rPr lang="en-US" altLang="zh-CN" dirty="0"/>
              <a:t>B-1</a:t>
            </a:r>
            <a:r>
              <a:rPr lang="zh-CN" altLang="en-US" dirty="0"/>
              <a:t>个最慢阶段的处理时间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41</a:t>
            </a:fld>
            <a:endParaRPr lang="zh-CN" altLang="en-US"/>
          </a:p>
        </p:txBody>
      </p:sp>
    </p:spTree>
    <p:extLst>
      <p:ext uri="{BB962C8B-B14F-4D97-AF65-F5344CB8AC3E}">
        <p14:creationId xmlns:p14="http://schemas.microsoft.com/office/powerpoint/2010/main" val="40491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本文的动态规划算法首先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枚举</a:t>
                </a:r>
                <a:r>
                  <a:rPr lang="zh-CN" altLang="en-US" sz="1200" dirty="0">
                    <a:solidFill>
                      <a:srgbClr val="000000"/>
                    </a:solidFill>
                    <a:latin typeface="Merriweather" panose="00000500000000000000" pitchFamily="2" charset="0"/>
                  </a:rPr>
                  <a:t>所有可能的最慢</a:t>
                </a:r>
                <a:r>
                  <a:rPr lang="en-US" altLang="zh-CN" sz="1200" dirty="0">
                    <a:solidFill>
                      <a:srgbClr val="000000"/>
                    </a:solidFill>
                    <a:latin typeface="Merriweather" panose="00000500000000000000" pitchFamily="2" charset="0"/>
                  </a:rPr>
                  <a:t>stage</a:t>
                </a:r>
                <a:r>
                  <a:rPr lang="zh-CN" altLang="en-US" sz="1200" dirty="0">
                    <a:solidFill>
                      <a:srgbClr val="000000"/>
                    </a:solidFill>
                    <a:latin typeface="Merriweather" panose="00000500000000000000" pitchFamily="2" charset="0"/>
                  </a:rPr>
                  <a:t>的执行时间</a:t>
                </a:r>
                <a:r>
                  <a:rPr lang="en-US" altLang="zh-CN" sz="1200" dirty="0">
                    <a:solidFill>
                      <a:srgbClr val="000000"/>
                    </a:solidFill>
                    <a:latin typeface="Merriweather" panose="00000500000000000000" pitchFamily="2" charset="0"/>
                  </a:rPr>
                  <a:t> </a:t>
                </a:r>
                <a14:m>
                  <m:oMath xmlns:m="http://schemas.openxmlformats.org/officeDocument/2006/math">
                    <m:sSub>
                      <m:sSubPr>
                        <m:ctrlPr>
                          <a:rPr lang="en-US" altLang="zh-CN" sz="1200" b="0" i="1" smtClean="0">
                            <a:solidFill>
                              <a:srgbClr val="000000"/>
                            </a:solidFill>
                            <a:latin typeface="Cambria Math" panose="02040503050406030204" pitchFamily="18" charset="0"/>
                          </a:rPr>
                        </m:ctrlPr>
                      </m:sSubPr>
                      <m:e>
                        <m:r>
                          <a:rPr lang="en-US" altLang="zh-CN" sz="1200" b="0" i="1" smtClean="0">
                            <a:solidFill>
                              <a:srgbClr val="000000"/>
                            </a:solidFill>
                            <a:latin typeface="Cambria Math" panose="02040503050406030204" pitchFamily="18" charset="0"/>
                          </a:rPr>
                          <m:t>𝑡</m:t>
                        </m:r>
                      </m:e>
                      <m:sub>
                        <m:r>
                          <a:rPr lang="en-US" altLang="zh-CN" sz="1200" b="0" i="1" smtClean="0">
                            <a:solidFill>
                              <a:srgbClr val="000000"/>
                            </a:solidFill>
                            <a:latin typeface="Cambria Math" panose="02040503050406030204" pitchFamily="18" charset="0"/>
                          </a:rPr>
                          <m:t>𝑚𝑎𝑥</m:t>
                        </m:r>
                      </m:sub>
                    </m:sSub>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首先需要枚举所有</a:t>
                </a:r>
                <a:r>
                  <a:rPr lang="zh-CN" altLang="en-US" sz="1200" dirty="0">
                    <a:solidFill>
                      <a:srgbClr val="000000"/>
                    </a:solidFill>
                    <a:latin typeface="Merriweather" panose="00000500000000000000" pitchFamily="2" charset="0"/>
                  </a:rPr>
                  <a:t>可能的算子划分方式</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这里按照线性结构划分</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假设有</a:t>
                </a:r>
                <a:r>
                  <a:rPr lang="en-US" altLang="zh-CN" sz="1200" dirty="0">
                    <a:solidFill>
                      <a:srgbClr val="000000"/>
                    </a:solidFill>
                    <a:latin typeface="Merriweather" panose="00000500000000000000" pitchFamily="2" charset="0"/>
                  </a:rPr>
                  <a:t>K</a:t>
                </a:r>
                <a:r>
                  <a:rPr lang="zh-CN" altLang="en-US" sz="1200" dirty="0">
                    <a:solidFill>
                      <a:srgbClr val="000000"/>
                    </a:solidFill>
                    <a:latin typeface="Merriweather" panose="00000500000000000000" pitchFamily="2" charset="0"/>
                  </a:rPr>
                  <a:t>个算子，那么就有</a:t>
                </a:r>
                <a:r>
                  <a:rPr lang="en-US" altLang="zh-CN" sz="1200" dirty="0">
                    <a:solidFill>
                      <a:srgbClr val="000000"/>
                    </a:solidFill>
                    <a:latin typeface="Merriweather" panose="00000500000000000000" pitchFamily="2" charset="0"/>
                  </a:rPr>
                  <a:t>K</a:t>
                </a:r>
                <a:r>
                  <a:rPr lang="zh-CN" altLang="en-US" sz="1200" dirty="0">
                    <a:solidFill>
                      <a:srgbClr val="000000"/>
                    </a:solidFill>
                    <a:latin typeface="Merriweather" panose="00000500000000000000" pitchFamily="2" charset="0"/>
                  </a:rPr>
                  <a:t>平方种划分方式</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其次枚举所有可能的设备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文章对</a:t>
                </a:r>
                <a:r>
                  <a:rPr lang="en-US" altLang="zh-CN" sz="1200" dirty="0">
                    <a:solidFill>
                      <a:srgbClr val="000000"/>
                    </a:solidFill>
                    <a:latin typeface="Merriweather" panose="00000500000000000000" pitchFamily="2" charset="0"/>
                  </a:rPr>
                  <a:t>N</a:t>
                </a:r>
                <a:r>
                  <a:rPr lang="zh-CN" altLang="en-US" sz="1200" dirty="0">
                    <a:solidFill>
                      <a:srgbClr val="000000"/>
                    </a:solidFill>
                    <a:latin typeface="Merriweather" panose="00000500000000000000" pitchFamily="2" charset="0"/>
                  </a:rPr>
                  <a:t>乘</a:t>
                </a:r>
                <a:r>
                  <a:rPr lang="en-US" altLang="zh-CN" sz="1200" dirty="0">
                    <a:solidFill>
                      <a:srgbClr val="000000"/>
                    </a:solidFill>
                    <a:latin typeface="Merriweather" panose="00000500000000000000" pitchFamily="2" charset="0"/>
                  </a:rPr>
                  <a:t>M</a:t>
                </a:r>
                <a:r>
                  <a:rPr lang="zh-CN" altLang="en-US" sz="1200" dirty="0">
                    <a:solidFill>
                      <a:srgbClr val="000000"/>
                    </a:solidFill>
                    <a:latin typeface="Merriweather" panose="00000500000000000000" pitchFamily="2" charset="0"/>
                  </a:rPr>
                  <a:t>的设备拓扑结构，只按照下列两种方式为阶段分配设备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一是同一节点内分配</a:t>
                </a:r>
                <a:r>
                  <a:rPr lang="en-US" altLang="zh-CN" sz="1200" dirty="0">
                    <a:solidFill>
                      <a:srgbClr val="000000"/>
                    </a:solidFill>
                    <a:latin typeface="Merriweather" panose="00000500000000000000" pitchFamily="2" charset="0"/>
                  </a:rPr>
                  <a:t>2</a:t>
                </a:r>
                <a:r>
                  <a:rPr lang="zh-CN" altLang="en-US" sz="1200" dirty="0">
                    <a:solidFill>
                      <a:srgbClr val="000000"/>
                    </a:solidFill>
                    <a:latin typeface="Merriweather" panose="00000500000000000000" pitchFamily="2" charset="0"/>
                  </a:rPr>
                  <a:t>的幂次台设备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二是以节点为单位进行分配</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文章证明了这两种分配方式可以对整个设备拓扑进行完全划分</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最后，需要进行剪枝和聚类以降低复杂度</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因为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本文的动态规划算法首先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枚举</a:t>
                </a:r>
                <a:r>
                  <a:rPr lang="zh-CN" altLang="en-US" sz="1200" dirty="0">
                    <a:solidFill>
                      <a:srgbClr val="000000"/>
                    </a:solidFill>
                    <a:latin typeface="Merriweather" panose="00000500000000000000" pitchFamily="2" charset="0"/>
                  </a:rPr>
                  <a:t>所有可能的最慢</a:t>
                </a:r>
                <a:r>
                  <a:rPr lang="en-US" altLang="zh-CN" sz="1200" dirty="0">
                    <a:solidFill>
                      <a:srgbClr val="000000"/>
                    </a:solidFill>
                    <a:latin typeface="Merriweather" panose="00000500000000000000" pitchFamily="2" charset="0"/>
                  </a:rPr>
                  <a:t>stage</a:t>
                </a:r>
                <a:r>
                  <a:rPr lang="zh-CN" altLang="en-US" sz="1200" dirty="0">
                    <a:solidFill>
                      <a:srgbClr val="000000"/>
                    </a:solidFill>
                    <a:latin typeface="Merriweather" panose="00000500000000000000" pitchFamily="2" charset="0"/>
                  </a:rPr>
                  <a:t>的执行时间</a:t>
                </a:r>
                <a:r>
                  <a:rPr lang="en-US" altLang="zh-CN" sz="1200" dirty="0">
                    <a:solidFill>
                      <a:srgbClr val="000000"/>
                    </a:solidFill>
                    <a:latin typeface="Merriweather" panose="00000500000000000000" pitchFamily="2" charset="0"/>
                  </a:rPr>
                  <a:t> </a:t>
                </a:r>
                <a:r>
                  <a:rPr lang="en-US" altLang="zh-CN" sz="1200" b="0" i="0">
                    <a:solidFill>
                      <a:srgbClr val="000000"/>
                    </a:solidFill>
                    <a:latin typeface="Cambria Math" panose="02040503050406030204" pitchFamily="18" charset="0"/>
                  </a:rPr>
                  <a:t>𝑡_𝑚𝑎𝑥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首先需要枚举所有</a:t>
                </a:r>
                <a:r>
                  <a:rPr lang="zh-CN" altLang="en-US" sz="1200" dirty="0">
                    <a:solidFill>
                      <a:srgbClr val="000000"/>
                    </a:solidFill>
                    <a:latin typeface="Merriweather" panose="00000500000000000000" pitchFamily="2" charset="0"/>
                  </a:rPr>
                  <a:t>可能的算子划分方式</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这里按照线性结构划分</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假设有</a:t>
                </a:r>
                <a:r>
                  <a:rPr lang="en-US" altLang="zh-CN" sz="1200" dirty="0">
                    <a:solidFill>
                      <a:srgbClr val="000000"/>
                    </a:solidFill>
                    <a:latin typeface="Merriweather" panose="00000500000000000000" pitchFamily="2" charset="0"/>
                  </a:rPr>
                  <a:t>K</a:t>
                </a:r>
                <a:r>
                  <a:rPr lang="zh-CN" altLang="en-US" sz="1200" dirty="0">
                    <a:solidFill>
                      <a:srgbClr val="000000"/>
                    </a:solidFill>
                    <a:latin typeface="Merriweather" panose="00000500000000000000" pitchFamily="2" charset="0"/>
                  </a:rPr>
                  <a:t>个算子，那么就有</a:t>
                </a:r>
                <a:r>
                  <a:rPr lang="en-US" altLang="zh-CN" sz="1200" dirty="0">
                    <a:solidFill>
                      <a:srgbClr val="000000"/>
                    </a:solidFill>
                    <a:latin typeface="Merriweather" panose="00000500000000000000" pitchFamily="2" charset="0"/>
                  </a:rPr>
                  <a:t>K</a:t>
                </a:r>
                <a:r>
                  <a:rPr lang="zh-CN" altLang="en-US" sz="1200" dirty="0">
                    <a:solidFill>
                      <a:srgbClr val="000000"/>
                    </a:solidFill>
                    <a:latin typeface="Merriweather" panose="00000500000000000000" pitchFamily="2" charset="0"/>
                  </a:rPr>
                  <a:t>平方种划分方式</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其次枚举所有可能的设备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文章对</a:t>
                </a:r>
                <a:r>
                  <a:rPr lang="en-US" altLang="zh-CN" sz="1200" dirty="0">
                    <a:solidFill>
                      <a:srgbClr val="000000"/>
                    </a:solidFill>
                    <a:latin typeface="Merriweather" panose="00000500000000000000" pitchFamily="2" charset="0"/>
                  </a:rPr>
                  <a:t>N</a:t>
                </a:r>
                <a:r>
                  <a:rPr lang="zh-CN" altLang="en-US" sz="1200" dirty="0">
                    <a:solidFill>
                      <a:srgbClr val="000000"/>
                    </a:solidFill>
                    <a:latin typeface="Merriweather" panose="00000500000000000000" pitchFamily="2" charset="0"/>
                  </a:rPr>
                  <a:t>乘</a:t>
                </a:r>
                <a:r>
                  <a:rPr lang="en-US" altLang="zh-CN" sz="1200" dirty="0">
                    <a:solidFill>
                      <a:srgbClr val="000000"/>
                    </a:solidFill>
                    <a:latin typeface="Merriweather" panose="00000500000000000000" pitchFamily="2" charset="0"/>
                  </a:rPr>
                  <a:t>M</a:t>
                </a:r>
                <a:r>
                  <a:rPr lang="zh-CN" altLang="en-US" sz="1200" dirty="0">
                    <a:solidFill>
                      <a:srgbClr val="000000"/>
                    </a:solidFill>
                    <a:latin typeface="Merriweather" panose="00000500000000000000" pitchFamily="2" charset="0"/>
                  </a:rPr>
                  <a:t>的设备拓扑结构，只按照下列两种方式为阶段分配设备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一是同一节点内分配</a:t>
                </a:r>
                <a:r>
                  <a:rPr lang="en-US" altLang="zh-CN" sz="1200" dirty="0">
                    <a:solidFill>
                      <a:srgbClr val="000000"/>
                    </a:solidFill>
                    <a:latin typeface="Merriweather" panose="00000500000000000000" pitchFamily="2" charset="0"/>
                  </a:rPr>
                  <a:t>2</a:t>
                </a:r>
                <a:r>
                  <a:rPr lang="zh-CN" altLang="en-US" sz="1200" dirty="0">
                    <a:solidFill>
                      <a:srgbClr val="000000"/>
                    </a:solidFill>
                    <a:latin typeface="Merriweather" panose="00000500000000000000" pitchFamily="2" charset="0"/>
                  </a:rPr>
                  <a:t>的幂次台设备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二是以节点为单位进行分配</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文章证明了这两种分配方式可以对整个设备拓扑进行完全划分</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最后，需要进行剪枝和聚类以降低复杂度</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因为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42</a:t>
            </a:fld>
            <a:endParaRPr lang="zh-CN" altLang="en-US"/>
          </a:p>
        </p:txBody>
      </p:sp>
    </p:spTree>
    <p:extLst>
      <p:ext uri="{BB962C8B-B14F-4D97-AF65-F5344CB8AC3E}">
        <p14:creationId xmlns:p14="http://schemas.microsoft.com/office/powerpoint/2010/main" val="4147851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在枚举完</a:t>
                </a:r>
                <a14:m>
                  <m:oMath xmlns:m="http://schemas.openxmlformats.org/officeDocument/2006/math">
                    <m:sSub>
                      <m:sSubPr>
                        <m:ctrlPr>
                          <a:rPr lang="en-US" altLang="zh-CN" sz="1200" b="0" i="1" smtClean="0">
                            <a:solidFill>
                              <a:srgbClr val="000000"/>
                            </a:solidFill>
                            <a:latin typeface="Cambria Math" panose="02040503050406030204" pitchFamily="18" charset="0"/>
                          </a:rPr>
                        </m:ctrlPr>
                      </m:sSubPr>
                      <m:e>
                        <m:r>
                          <a:rPr lang="en-US" altLang="zh-CN" sz="1200" b="0" i="1" smtClean="0">
                            <a:solidFill>
                              <a:srgbClr val="000000"/>
                            </a:solidFill>
                            <a:latin typeface="Cambria Math" panose="02040503050406030204" pitchFamily="18" charset="0"/>
                          </a:rPr>
                          <m:t>𝑡</m:t>
                        </m:r>
                      </m:e>
                      <m:sub>
                        <m:r>
                          <a:rPr lang="en-US" altLang="zh-CN" sz="1200" b="0" i="1" smtClean="0">
                            <a:solidFill>
                              <a:srgbClr val="000000"/>
                            </a:solidFill>
                            <a:latin typeface="Cambria Math" panose="02040503050406030204" pitchFamily="18" charset="0"/>
                          </a:rPr>
                          <m:t>𝑚𝑎𝑥</m:t>
                        </m:r>
                      </m:sub>
                    </m:sSub>
                  </m:oMath>
                </a14:m>
                <a:r>
                  <a:rPr lang="zh-CN" altLang="en-US" dirty="0"/>
                  <a:t>之后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问题被转化为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把</a:t>
                </a:r>
                <a14:m>
                  <m:oMath xmlns:m="http://schemas.openxmlformats.org/officeDocument/2006/math">
                    <m:r>
                      <a:rPr lang="en-US" altLang="zh-CN" sz="1200" i="1" dirty="0" smtClean="0">
                        <a:solidFill>
                          <a:srgbClr val="000000"/>
                        </a:solidFill>
                        <a:latin typeface="Cambria Math" panose="02040503050406030204" pitchFamily="18" charset="0"/>
                      </a:rPr>
                      <m:t>𝐾</m:t>
                    </m:r>
                  </m:oMath>
                </a14:m>
                <a:r>
                  <a:rPr lang="zh-CN" altLang="en-US" sz="1200" dirty="0">
                    <a:solidFill>
                      <a:srgbClr val="000000"/>
                    </a:solidFill>
                    <a:latin typeface="Merriweather" panose="00000500000000000000" pitchFamily="2" charset="0"/>
                  </a:rPr>
                  <a:t>个算子划分为</a:t>
                </a:r>
                <a14:m>
                  <m:oMath xmlns:m="http://schemas.openxmlformats.org/officeDocument/2006/math">
                    <m:r>
                      <a:rPr lang="en-US" altLang="zh-CN" sz="1200" b="0" i="1" smtClean="0">
                        <a:solidFill>
                          <a:srgbClr val="000000"/>
                        </a:solidFill>
                        <a:latin typeface="Cambria Math" panose="02040503050406030204" pitchFamily="18" charset="0"/>
                      </a:rPr>
                      <m:t>𝑠</m:t>
                    </m:r>
                  </m:oMath>
                </a14:m>
                <a:r>
                  <a:rPr lang="zh-CN" altLang="en-US" sz="1200" dirty="0">
                    <a:solidFill>
                      <a:srgbClr val="000000"/>
                    </a:solidFill>
                    <a:latin typeface="Merriweather" panose="00000500000000000000" pitchFamily="2" charset="0"/>
                  </a:rPr>
                  <a:t>个阶段，分配</a:t>
                </a:r>
                <a14:m>
                  <m:oMath xmlns:m="http://schemas.openxmlformats.org/officeDocument/2006/math">
                    <m:r>
                      <a:rPr lang="en-US" altLang="zh-CN" sz="1200" i="1" dirty="0" smtClean="0">
                        <a:solidFill>
                          <a:srgbClr val="000000"/>
                        </a:solidFill>
                        <a:latin typeface="Cambria Math" panose="02040503050406030204" pitchFamily="18" charset="0"/>
                      </a:rPr>
                      <m:t>𝑑</m:t>
                    </m:r>
                  </m:oMath>
                </a14:m>
                <a:r>
                  <a:rPr lang="zh-CN" altLang="en-US" sz="1200" dirty="0">
                    <a:solidFill>
                      <a:srgbClr val="000000"/>
                    </a:solidFill>
                    <a:latin typeface="Merriweather" panose="00000500000000000000" pitchFamily="2" charset="0"/>
                  </a:rPr>
                  <a:t>台设备，每个阶段的时延都不能超过</a:t>
                </a:r>
                <a14:m>
                  <m:oMath xmlns:m="http://schemas.openxmlformats.org/officeDocument/2006/math">
                    <m:sSub>
                      <m:sSubPr>
                        <m:ctrlPr>
                          <a:rPr lang="en-US" altLang="zh-CN" sz="1200" b="0" i="1" smtClean="0">
                            <a:solidFill>
                              <a:srgbClr val="000000"/>
                            </a:solidFill>
                            <a:latin typeface="Cambria Math" panose="02040503050406030204" pitchFamily="18" charset="0"/>
                          </a:rPr>
                        </m:ctrlPr>
                      </m:sSubPr>
                      <m:e>
                        <m:r>
                          <a:rPr lang="en-US" altLang="zh-CN" sz="1200" b="0" i="1" smtClean="0">
                            <a:solidFill>
                              <a:srgbClr val="000000"/>
                            </a:solidFill>
                            <a:latin typeface="Cambria Math" panose="02040503050406030204" pitchFamily="18" charset="0"/>
                          </a:rPr>
                          <m:t>𝑡</m:t>
                        </m:r>
                      </m:e>
                      <m:sub>
                        <m:r>
                          <a:rPr lang="en-US" altLang="zh-CN" sz="1200" b="0" i="1" smtClean="0">
                            <a:solidFill>
                              <a:srgbClr val="000000"/>
                            </a:solidFill>
                            <a:latin typeface="Cambria Math" panose="02040503050406030204" pitchFamily="18" charset="0"/>
                          </a:rPr>
                          <m:t>𝑚𝑎𝑥</m:t>
                        </m:r>
                      </m:sub>
                    </m:sSub>
                  </m:oMath>
                </a14:m>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目标是找到最优的分界点</a:t>
                </a:r>
                <a14:m>
                  <m:oMath xmlns:m="http://schemas.openxmlformats.org/officeDocument/2006/math">
                    <m:r>
                      <a:rPr lang="en-US" altLang="zh-CN" sz="1200" b="0" i="0" dirty="0" smtClean="0">
                        <a:solidFill>
                          <a:srgbClr val="000000"/>
                        </a:solidFill>
                        <a:latin typeface="Cambria Math" panose="02040503050406030204" pitchFamily="18" charset="0"/>
                      </a:rPr>
                      <m:t> </m:t>
                    </m:r>
                    <m:r>
                      <a:rPr lang="en-US" altLang="zh-CN" sz="1200" i="1" dirty="0" smtClean="0">
                        <a:solidFill>
                          <a:srgbClr val="000000"/>
                        </a:solidFill>
                        <a:latin typeface="Cambria Math" panose="02040503050406030204" pitchFamily="18" charset="0"/>
                      </a:rPr>
                      <m:t>𝑖</m:t>
                    </m:r>
                  </m:oMath>
                </a14:m>
                <a:r>
                  <a:rPr lang="zh-CN" altLang="en-US" sz="1200" dirty="0">
                    <a:solidFill>
                      <a:srgbClr val="000000"/>
                    </a:solidFill>
                    <a:latin typeface="Merriweather" panose="00000500000000000000" pitchFamily="2" charset="0"/>
                  </a:rPr>
                  <a:t> 和</a:t>
                </a:r>
                <a14:m>
                  <m:oMath xmlns:m="http://schemas.openxmlformats.org/officeDocument/2006/math">
                    <m:sSub>
                      <m:sSubPr>
                        <m:ctrlPr>
                          <a:rPr lang="en-US" altLang="zh-CN" sz="1200" i="1" dirty="0" smtClean="0">
                            <a:solidFill>
                              <a:srgbClr val="000000"/>
                            </a:solidFill>
                            <a:latin typeface="Cambria Math" panose="02040503050406030204" pitchFamily="18" charset="0"/>
                          </a:rPr>
                        </m:ctrlPr>
                      </m:sSubPr>
                      <m:e>
                        <m:r>
                          <a:rPr lang="en-US" altLang="zh-CN" sz="1200" i="1" dirty="0" smtClean="0">
                            <a:solidFill>
                              <a:srgbClr val="000000"/>
                            </a:solidFill>
                            <a:latin typeface="Cambria Math" panose="02040503050406030204" pitchFamily="18" charset="0"/>
                          </a:rPr>
                          <m:t>𝑛</m:t>
                        </m:r>
                      </m:e>
                      <m:sub>
                        <m:r>
                          <a:rPr lang="en-US" altLang="zh-CN" sz="1200" i="1" dirty="0" smtClean="0">
                            <a:solidFill>
                              <a:srgbClr val="000000"/>
                            </a:solidFill>
                            <a:latin typeface="Cambria Math" panose="02040503050406030204" pitchFamily="18" charset="0"/>
                          </a:rPr>
                          <m:t>𝑠</m:t>
                        </m:r>
                      </m:sub>
                    </m:sSub>
                    <m:r>
                      <a:rPr lang="en-US" altLang="zh-CN" sz="1200" i="1" dirty="0" smtClean="0">
                        <a:solidFill>
                          <a:srgbClr val="000000"/>
                        </a:solidFill>
                        <a:latin typeface="Cambria Math" panose="02040503050406030204" pitchFamily="18" charset="0"/>
                      </a:rPr>
                      <m:t>×</m:t>
                    </m:r>
                    <m:sSub>
                      <m:sSubPr>
                        <m:ctrlPr>
                          <a:rPr lang="en-US" altLang="zh-CN" sz="1200" i="1" dirty="0" err="1" smtClean="0">
                            <a:solidFill>
                              <a:srgbClr val="000000"/>
                            </a:solidFill>
                            <a:latin typeface="Cambria Math" panose="02040503050406030204" pitchFamily="18" charset="0"/>
                          </a:rPr>
                        </m:ctrlPr>
                      </m:sSubPr>
                      <m:e>
                        <m:r>
                          <a:rPr lang="en-US" altLang="zh-CN" sz="1200" i="1" dirty="0" err="1" smtClean="0">
                            <a:solidFill>
                              <a:srgbClr val="000000"/>
                            </a:solidFill>
                            <a:latin typeface="Cambria Math" panose="02040503050406030204" pitchFamily="18" charset="0"/>
                          </a:rPr>
                          <m:t>𝑚</m:t>
                        </m:r>
                      </m:e>
                      <m:sub>
                        <m:r>
                          <a:rPr lang="en-US" altLang="zh-CN" sz="1200" i="1" dirty="0" err="1" smtClean="0">
                            <a:solidFill>
                              <a:srgbClr val="000000"/>
                            </a:solidFill>
                            <a:latin typeface="Cambria Math" panose="02040503050406030204" pitchFamily="18" charset="0"/>
                          </a:rPr>
                          <m:t>𝑠</m:t>
                        </m:r>
                      </m:sub>
                    </m:sSub>
                  </m:oMath>
                </a14:m>
                <a:r>
                  <a:rPr lang="zh-CN" altLang="en-US" sz="1200" dirty="0">
                    <a:solidFill>
                      <a:srgbClr val="000000"/>
                    </a:solidFill>
                    <a:latin typeface="Merriweather" panose="00000500000000000000" pitchFamily="2" charset="0"/>
                  </a:rPr>
                  <a:t>大小的设备组</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递推公式如图所示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其含义为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每次划分出</a:t>
                </a:r>
                <a:r>
                  <a:rPr lang="en-US" altLang="zh-CN" sz="1200" dirty="0">
                    <a:solidFill>
                      <a:srgbClr val="000000"/>
                    </a:solidFill>
                    <a:latin typeface="Merriweather" panose="00000500000000000000" pitchFamily="2" charset="0"/>
                  </a:rPr>
                  <a:t>1</a:t>
                </a:r>
                <a:r>
                  <a:rPr lang="zh-CN" altLang="en-US" sz="1200" dirty="0">
                    <a:solidFill>
                      <a:srgbClr val="000000"/>
                    </a:solidFill>
                    <a:latin typeface="Merriweather" panose="00000500000000000000" pitchFamily="2" charset="0"/>
                  </a:rPr>
                  <a:t>个阶段并分配</a:t>
                </a:r>
                <a14:m>
                  <m:oMath xmlns:m="http://schemas.openxmlformats.org/officeDocument/2006/math">
                    <m:sSub>
                      <m:sSubPr>
                        <m:ctrlPr>
                          <a:rPr lang="en-US" altLang="zh-CN" sz="1200" i="1" dirty="0" smtClean="0">
                            <a:solidFill>
                              <a:srgbClr val="000000"/>
                            </a:solidFill>
                            <a:latin typeface="Cambria Math" panose="02040503050406030204" pitchFamily="18" charset="0"/>
                          </a:rPr>
                        </m:ctrlPr>
                      </m:sSubPr>
                      <m:e>
                        <m:r>
                          <a:rPr lang="en-US" altLang="zh-CN" sz="1200" i="1" dirty="0" smtClean="0">
                            <a:solidFill>
                              <a:srgbClr val="000000"/>
                            </a:solidFill>
                            <a:latin typeface="Cambria Math" panose="02040503050406030204" pitchFamily="18" charset="0"/>
                          </a:rPr>
                          <m:t>𝑛</m:t>
                        </m:r>
                      </m:e>
                      <m:sub>
                        <m:r>
                          <a:rPr lang="en-US" altLang="zh-CN" sz="1200" i="1" dirty="0" smtClean="0">
                            <a:solidFill>
                              <a:srgbClr val="000000"/>
                            </a:solidFill>
                            <a:latin typeface="Cambria Math" panose="02040503050406030204" pitchFamily="18" charset="0"/>
                          </a:rPr>
                          <m:t>𝑠</m:t>
                        </m:r>
                      </m:sub>
                    </m:sSub>
                    <m:r>
                      <a:rPr lang="en-US" altLang="zh-CN" sz="1200" i="1" dirty="0" smtClean="0">
                        <a:solidFill>
                          <a:srgbClr val="000000"/>
                        </a:solidFill>
                        <a:latin typeface="Cambria Math" panose="02040503050406030204" pitchFamily="18" charset="0"/>
                      </a:rPr>
                      <m:t>×</m:t>
                    </m:r>
                    <m:sSub>
                      <m:sSubPr>
                        <m:ctrlPr>
                          <a:rPr lang="en-US" altLang="zh-CN" sz="1200" i="1" dirty="0" err="1" smtClean="0">
                            <a:solidFill>
                              <a:srgbClr val="000000"/>
                            </a:solidFill>
                            <a:latin typeface="Cambria Math" panose="02040503050406030204" pitchFamily="18" charset="0"/>
                          </a:rPr>
                        </m:ctrlPr>
                      </m:sSubPr>
                      <m:e>
                        <m:r>
                          <a:rPr lang="en-US" altLang="zh-CN" sz="1200" i="1" dirty="0" err="1" smtClean="0">
                            <a:solidFill>
                              <a:srgbClr val="000000"/>
                            </a:solidFill>
                            <a:latin typeface="Cambria Math" panose="02040503050406030204" pitchFamily="18" charset="0"/>
                          </a:rPr>
                          <m:t>𝑚</m:t>
                        </m:r>
                      </m:e>
                      <m:sub>
                        <m:r>
                          <a:rPr lang="en-US" altLang="zh-CN" sz="1200" i="1" dirty="0" err="1" smtClean="0">
                            <a:solidFill>
                              <a:srgbClr val="000000"/>
                            </a:solidFill>
                            <a:latin typeface="Cambria Math" panose="02040503050406030204" pitchFamily="18" charset="0"/>
                          </a:rPr>
                          <m:t>𝑠</m:t>
                        </m:r>
                      </m:sub>
                    </m:sSub>
                    <m:r>
                      <a:rPr lang="zh-CN" altLang="en-US" sz="1200" i="1" dirty="0" smtClean="0">
                        <a:solidFill>
                          <a:srgbClr val="000000"/>
                        </a:solidFill>
                        <a:latin typeface="Cambria Math" panose="02040503050406030204" pitchFamily="18" charset="0"/>
                      </a:rPr>
                      <m:t>台</m:t>
                    </m:r>
                  </m:oMath>
                </a14:m>
                <a:r>
                  <a:rPr lang="zh-CN" altLang="en-US" sz="1200" dirty="0">
                    <a:solidFill>
                      <a:srgbClr val="000000"/>
                    </a:solidFill>
                    <a:latin typeface="Merriweather" panose="00000500000000000000" pitchFamily="2" charset="0"/>
                  </a:rPr>
                  <a:t>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要求划分出来的阶段时延小于</a:t>
                </a:r>
                <a14:m>
                  <m:oMath xmlns:m="http://schemas.openxmlformats.org/officeDocument/2006/math">
                    <m:sSub>
                      <m:sSubPr>
                        <m:ctrlPr>
                          <a:rPr lang="en-US" altLang="zh-CN" sz="1200" b="0" i="1" smtClean="0">
                            <a:solidFill>
                              <a:srgbClr val="000000"/>
                            </a:solidFill>
                            <a:latin typeface="Cambria Math" panose="02040503050406030204" pitchFamily="18" charset="0"/>
                          </a:rPr>
                        </m:ctrlPr>
                      </m:sSubPr>
                      <m:e>
                        <m:r>
                          <a:rPr lang="en-US" altLang="zh-CN" sz="1200" b="0" i="1" smtClean="0">
                            <a:solidFill>
                              <a:srgbClr val="000000"/>
                            </a:solidFill>
                            <a:latin typeface="Cambria Math" panose="02040503050406030204" pitchFamily="18" charset="0"/>
                          </a:rPr>
                          <m:t>𝑡</m:t>
                        </m:r>
                      </m:e>
                      <m:sub>
                        <m:r>
                          <a:rPr lang="en-US" altLang="zh-CN" sz="1200" b="0" i="1" smtClean="0">
                            <a:solidFill>
                              <a:srgbClr val="000000"/>
                            </a:solidFill>
                            <a:latin typeface="Cambria Math" panose="02040503050406030204" pitchFamily="18" charset="0"/>
                          </a:rPr>
                          <m:t>𝑚𝑎𝑥</m:t>
                        </m:r>
                      </m:sub>
                    </m:sSub>
                  </m:oMath>
                </a14:m>
                <a:r>
                  <a:rPr lang="zh-CN" altLang="en-US" sz="1200" dirty="0">
                    <a:solidFill>
                      <a:srgbClr val="000000"/>
                    </a:solidFill>
                    <a:latin typeface="Merriweather" panose="00000500000000000000" pitchFamily="2" charset="0"/>
                  </a:rPr>
                  <a:t>，该时延由上一部分算子内并行的方法求出</a:t>
                </a:r>
                <a:endParaRPr lang="en-US" altLang="zh-CN" sz="1200" dirty="0">
                  <a:solidFill>
                    <a:srgbClr val="000000"/>
                  </a:solidFill>
                  <a:latin typeface="Merriweather" panose="00000500000000000000" pitchFamily="2"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在枚举完</a:t>
                </a:r>
                <a:r>
                  <a:rPr lang="en-US" altLang="zh-CN" sz="1200" b="0" i="0">
                    <a:solidFill>
                      <a:srgbClr val="000000"/>
                    </a:solidFill>
                    <a:latin typeface="Cambria Math" panose="02040503050406030204" pitchFamily="18" charset="0"/>
                  </a:rPr>
                  <a:t>𝑡_𝑚𝑎𝑥</a:t>
                </a:r>
                <a:r>
                  <a:rPr lang="zh-CN" altLang="en-US" dirty="0"/>
                  <a:t>之后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问题被转化为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把</a:t>
                </a:r>
                <a:r>
                  <a:rPr lang="en-US" altLang="zh-CN" sz="1200" i="0" dirty="0">
                    <a:solidFill>
                      <a:srgbClr val="000000"/>
                    </a:solidFill>
                    <a:latin typeface="Cambria Math" panose="02040503050406030204" pitchFamily="18" charset="0"/>
                  </a:rPr>
                  <a:t>𝐾</a:t>
                </a:r>
                <a:r>
                  <a:rPr lang="zh-CN" altLang="en-US" sz="1200" dirty="0">
                    <a:solidFill>
                      <a:srgbClr val="000000"/>
                    </a:solidFill>
                    <a:latin typeface="Merriweather" panose="00000500000000000000" pitchFamily="2" charset="0"/>
                  </a:rPr>
                  <a:t>个算子划分为</a:t>
                </a:r>
                <a:r>
                  <a:rPr lang="en-US" altLang="zh-CN" sz="1200" b="0" i="0">
                    <a:solidFill>
                      <a:srgbClr val="000000"/>
                    </a:solidFill>
                    <a:latin typeface="Cambria Math" panose="02040503050406030204" pitchFamily="18" charset="0"/>
                  </a:rPr>
                  <a:t>𝑠</a:t>
                </a:r>
                <a:r>
                  <a:rPr lang="zh-CN" altLang="en-US" sz="1200" dirty="0">
                    <a:solidFill>
                      <a:srgbClr val="000000"/>
                    </a:solidFill>
                    <a:latin typeface="Merriweather" panose="00000500000000000000" pitchFamily="2" charset="0"/>
                  </a:rPr>
                  <a:t>个阶段，分配</a:t>
                </a:r>
                <a:r>
                  <a:rPr lang="en-US" altLang="zh-CN" sz="1200" i="0" dirty="0">
                    <a:solidFill>
                      <a:srgbClr val="000000"/>
                    </a:solidFill>
                    <a:latin typeface="Cambria Math" panose="02040503050406030204" pitchFamily="18" charset="0"/>
                  </a:rPr>
                  <a:t>𝑑</a:t>
                </a:r>
                <a:r>
                  <a:rPr lang="zh-CN" altLang="en-US" sz="1200" dirty="0">
                    <a:solidFill>
                      <a:srgbClr val="000000"/>
                    </a:solidFill>
                    <a:latin typeface="Merriweather" panose="00000500000000000000" pitchFamily="2" charset="0"/>
                  </a:rPr>
                  <a:t>台设备，每个阶段的时延都不能超过</a:t>
                </a:r>
                <a:r>
                  <a:rPr lang="en-US" altLang="zh-CN" sz="1200" b="0" i="0">
                    <a:solidFill>
                      <a:srgbClr val="000000"/>
                    </a:solidFill>
                    <a:latin typeface="Cambria Math" panose="02040503050406030204" pitchFamily="18" charset="0"/>
                  </a:rPr>
                  <a:t>𝑡_𝑚𝑎𝑥</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目标是找到最优的分界点</a:t>
                </a:r>
                <a:r>
                  <a:rPr lang="en-US" altLang="zh-CN" sz="1200" b="0" i="0" dirty="0">
                    <a:solidFill>
                      <a:srgbClr val="000000"/>
                    </a:solidFill>
                    <a:latin typeface="Cambria Math" panose="02040503050406030204" pitchFamily="18" charset="0"/>
                  </a:rPr>
                  <a:t> </a:t>
                </a:r>
                <a:r>
                  <a:rPr lang="en-US" altLang="zh-CN" sz="1200" i="0" dirty="0">
                    <a:solidFill>
                      <a:srgbClr val="000000"/>
                    </a:solidFill>
                    <a:latin typeface="Cambria Math" panose="02040503050406030204" pitchFamily="18" charset="0"/>
                  </a:rPr>
                  <a:t>𝑖</a:t>
                </a:r>
                <a:r>
                  <a:rPr lang="zh-CN" altLang="en-US" sz="1200" dirty="0">
                    <a:solidFill>
                      <a:srgbClr val="000000"/>
                    </a:solidFill>
                    <a:latin typeface="Merriweather" panose="00000500000000000000" pitchFamily="2" charset="0"/>
                  </a:rPr>
                  <a:t> 和</a:t>
                </a:r>
                <a:r>
                  <a:rPr lang="en-US" altLang="zh-CN" sz="1200" i="0" dirty="0">
                    <a:solidFill>
                      <a:srgbClr val="000000"/>
                    </a:solidFill>
                    <a:latin typeface="Cambria Math" panose="02040503050406030204" pitchFamily="18" charset="0"/>
                  </a:rPr>
                  <a:t>𝑛_𝑠×</a:t>
                </a:r>
                <a:r>
                  <a:rPr lang="en-US" altLang="zh-CN" sz="1200" i="0" dirty="0" err="1">
                    <a:solidFill>
                      <a:srgbClr val="000000"/>
                    </a:solidFill>
                    <a:latin typeface="Cambria Math" panose="02040503050406030204" pitchFamily="18" charset="0"/>
                  </a:rPr>
                  <a:t>𝑚_𝑠</a:t>
                </a:r>
                <a:r>
                  <a:rPr lang="zh-CN" altLang="en-US" sz="1200" dirty="0">
                    <a:solidFill>
                      <a:srgbClr val="000000"/>
                    </a:solidFill>
                    <a:latin typeface="Merriweather" panose="00000500000000000000" pitchFamily="2" charset="0"/>
                  </a:rPr>
                  <a:t>大小的设备组</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递推公式如图所示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其含义为</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每次划分出</a:t>
                </a:r>
                <a:r>
                  <a:rPr lang="en-US" altLang="zh-CN" sz="1200" dirty="0">
                    <a:solidFill>
                      <a:srgbClr val="000000"/>
                    </a:solidFill>
                    <a:latin typeface="Merriweather" panose="00000500000000000000" pitchFamily="2" charset="0"/>
                  </a:rPr>
                  <a:t>1</a:t>
                </a:r>
                <a:r>
                  <a:rPr lang="zh-CN" altLang="en-US" sz="1200" dirty="0">
                    <a:solidFill>
                      <a:srgbClr val="000000"/>
                    </a:solidFill>
                    <a:latin typeface="Merriweather" panose="00000500000000000000" pitchFamily="2" charset="0"/>
                  </a:rPr>
                  <a:t>个阶段并分配</a:t>
                </a:r>
                <a:r>
                  <a:rPr lang="en-US" altLang="zh-CN" sz="1200" i="0" dirty="0">
                    <a:solidFill>
                      <a:srgbClr val="000000"/>
                    </a:solidFill>
                    <a:latin typeface="Cambria Math" panose="02040503050406030204" pitchFamily="18" charset="0"/>
                  </a:rPr>
                  <a:t>𝑛_𝑠×</a:t>
                </a:r>
                <a:r>
                  <a:rPr lang="en-US" altLang="zh-CN" sz="1200" i="0" dirty="0" err="1">
                    <a:solidFill>
                      <a:srgbClr val="000000"/>
                    </a:solidFill>
                    <a:latin typeface="Cambria Math" panose="02040503050406030204" pitchFamily="18" charset="0"/>
                  </a:rPr>
                  <a:t>𝑚_𝑠</a:t>
                </a:r>
                <a:r>
                  <a:rPr lang="zh-CN" altLang="en-US" sz="1200" i="0" dirty="0">
                    <a:solidFill>
                      <a:srgbClr val="000000"/>
                    </a:solidFill>
                    <a:latin typeface="Cambria Math" panose="02040503050406030204" pitchFamily="18" charset="0"/>
                  </a:rPr>
                  <a:t> 台</a:t>
                </a:r>
                <a:r>
                  <a:rPr lang="zh-CN" altLang="en-US" sz="1200" dirty="0">
                    <a:solidFill>
                      <a:srgbClr val="000000"/>
                    </a:solidFill>
                    <a:latin typeface="Merriweather" panose="00000500000000000000" pitchFamily="2" charset="0"/>
                  </a:rPr>
                  <a:t>设备</a:t>
                </a:r>
                <a:endParaRPr lang="en-US" altLang="zh-CN" sz="1200" dirty="0">
                  <a:solidFill>
                    <a:srgbClr val="000000"/>
                  </a:solidFill>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erriweather" panose="00000500000000000000" pitchFamily="2" charset="0"/>
                  </a:rPr>
                  <a:t>要求划分出来的阶段时延小于</a:t>
                </a:r>
                <a:r>
                  <a:rPr lang="en-US" altLang="zh-CN" sz="1200" b="0" i="0">
                    <a:solidFill>
                      <a:srgbClr val="000000"/>
                    </a:solidFill>
                    <a:latin typeface="Cambria Math" panose="02040503050406030204" pitchFamily="18" charset="0"/>
                  </a:rPr>
                  <a:t>𝑡_𝑚𝑎𝑥</a:t>
                </a:r>
                <a:r>
                  <a:rPr lang="zh-CN" altLang="en-US" sz="1200" dirty="0">
                    <a:solidFill>
                      <a:srgbClr val="000000"/>
                    </a:solidFill>
                    <a:latin typeface="Merriweather" panose="00000500000000000000" pitchFamily="2" charset="0"/>
                  </a:rPr>
                  <a:t>，该时延由上一部分算子内并行的方法求出</a:t>
                </a:r>
                <a:endParaRPr lang="en-US" altLang="zh-CN" sz="1200" dirty="0">
                  <a:solidFill>
                    <a:srgbClr val="000000"/>
                  </a:solidFill>
                  <a:latin typeface="Merriweather" panose="00000500000000000000" pitchFamily="2" charset="0"/>
                </a:endParaRPr>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43</a:t>
            </a:fld>
            <a:endParaRPr lang="zh-CN" altLang="en-US"/>
          </a:p>
        </p:txBody>
      </p:sp>
    </p:spTree>
    <p:extLst>
      <p:ext uri="{BB962C8B-B14F-4D97-AF65-F5344CB8AC3E}">
        <p14:creationId xmlns:p14="http://schemas.microsoft.com/office/powerpoint/2010/main" val="3472455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44</a:t>
            </a:fld>
            <a:endParaRPr lang="zh-CN" altLang="en-US"/>
          </a:p>
        </p:txBody>
      </p:sp>
    </p:spTree>
    <p:extLst>
      <p:ext uri="{BB962C8B-B14F-4D97-AF65-F5344CB8AC3E}">
        <p14:creationId xmlns:p14="http://schemas.microsoft.com/office/powerpoint/2010/main" val="4230144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文章主要是在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GPT3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err="1"/>
              <a:t>GShard</a:t>
            </a:r>
            <a:r>
              <a:rPr lang="en-US" altLang="zh-CN" sz="2800" dirty="0"/>
              <a:t> </a:t>
            </a:r>
            <a:r>
              <a:rPr lang="en-US" altLang="zh-CN" sz="2800" dirty="0" err="1"/>
              <a:t>MoE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WideResNet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个模型上与其他方法进行对比</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个模型分别代表了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类大语言模型，稀疏模型和图像处理大模型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不同类型的模型对比的方法也不相同</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第一幅图中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GPT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Megatron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这一专门优化</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类模型训练的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方法进行对比</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MOE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上同样也是选取</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Deepspeed</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ResNet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上由于没有专门设计的训练方法，所以是选择了混合流水线并行进行对比</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实验结果表明，本文的方法在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模型上与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方法相近，而在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MOE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ResNet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上远优于现有方法</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第二幅图是在算子内并行，即张量的划分层面的方法对比</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实验表明，文章通过整数线性规划划分算子的训练效率要优于现有其他方法</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45</a:t>
            </a:fld>
            <a:endParaRPr lang="zh-CN" altLang="en-US"/>
          </a:p>
        </p:txBody>
      </p:sp>
    </p:spTree>
    <p:extLst>
      <p:ext uri="{BB962C8B-B14F-4D97-AF65-F5344CB8AC3E}">
        <p14:creationId xmlns:p14="http://schemas.microsoft.com/office/powerpoint/2010/main" val="425168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Jax</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函数上添加相应的注解就可以实现快速的自动化并行训练</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46</a:t>
            </a:fld>
            <a:endParaRPr lang="zh-CN" altLang="en-US"/>
          </a:p>
        </p:txBody>
      </p:sp>
    </p:spTree>
    <p:extLst>
      <p:ext uri="{BB962C8B-B14F-4D97-AF65-F5344CB8AC3E}">
        <p14:creationId xmlns:p14="http://schemas.microsoft.com/office/powerpoint/2010/main" val="938333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Jax</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函数上添加相应的注解就可以实现快速的自动化并行训练</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47</a:t>
            </a:fld>
            <a:endParaRPr lang="zh-CN" altLang="en-US"/>
          </a:p>
        </p:txBody>
      </p:sp>
    </p:spTree>
    <p:extLst>
      <p:ext uri="{BB962C8B-B14F-4D97-AF65-F5344CB8AC3E}">
        <p14:creationId xmlns:p14="http://schemas.microsoft.com/office/powerpoint/2010/main" val="3619937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Jax</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函数上添加相应的注解就可以实现快速的自动化并行训练</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48</a:t>
            </a:fld>
            <a:endParaRPr lang="zh-CN" altLang="en-US"/>
          </a:p>
        </p:txBody>
      </p:sp>
    </p:spTree>
    <p:extLst>
      <p:ext uri="{BB962C8B-B14F-4D97-AF65-F5344CB8AC3E}">
        <p14:creationId xmlns:p14="http://schemas.microsoft.com/office/powerpoint/2010/main" val="341182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现有研究对深度学习模型的精度要求越来越高</a:t>
            </a:r>
            <a:endParaRPr lang="en-US" altLang="zh-CN" dirty="0"/>
          </a:p>
          <a:p>
            <a:r>
              <a:rPr lang="zh-CN" altLang="en-US" dirty="0"/>
              <a:t>而模型精度往往和模型的规模是相关的</a:t>
            </a:r>
            <a:endParaRPr lang="en-US" altLang="zh-CN" dirty="0"/>
          </a:p>
          <a:p>
            <a:r>
              <a:rPr lang="zh-CN" altLang="en-US" dirty="0"/>
              <a:t>在语言模型领域</a:t>
            </a:r>
            <a:endParaRPr lang="en-US" altLang="zh-CN" dirty="0"/>
          </a:p>
          <a:p>
            <a:r>
              <a:rPr lang="zh-CN" altLang="en-US" dirty="0"/>
              <a:t>比如说图中的</a:t>
            </a:r>
            <a:r>
              <a:rPr lang="en-US" altLang="zh-CN" dirty="0"/>
              <a:t>BERT</a:t>
            </a:r>
            <a:r>
              <a:rPr lang="zh-CN" altLang="en-US" dirty="0"/>
              <a:t>，一种</a:t>
            </a:r>
            <a:r>
              <a:rPr lang="en-US" altLang="zh-CN" dirty="0"/>
              <a:t>Transformer</a:t>
            </a:r>
            <a:r>
              <a:rPr lang="zh-CN" altLang="en-US" dirty="0"/>
              <a:t>模型，当时</a:t>
            </a:r>
            <a:r>
              <a:rPr lang="zh-CN" altLang="en-US" b="0" i="0" dirty="0">
                <a:solidFill>
                  <a:srgbClr val="121212"/>
                </a:solidFill>
                <a:effectLst/>
                <a:latin typeface="-apple-system"/>
              </a:rPr>
              <a:t>在许多</a:t>
            </a:r>
            <a:r>
              <a:rPr lang="en-US" altLang="zh-CN" b="0" i="0" dirty="0">
                <a:solidFill>
                  <a:srgbClr val="121212"/>
                </a:solidFill>
                <a:effectLst/>
                <a:latin typeface="-apple-system"/>
              </a:rPr>
              <a:t>NLP</a:t>
            </a:r>
            <a:r>
              <a:rPr lang="zh-CN" altLang="en-US" b="0" i="0" dirty="0">
                <a:solidFill>
                  <a:srgbClr val="121212"/>
                </a:solidFill>
                <a:effectLst/>
                <a:latin typeface="-apple-system"/>
              </a:rPr>
              <a:t>任务中</a:t>
            </a:r>
            <a:r>
              <a:rPr lang="zh-CN" altLang="en-US" dirty="0"/>
              <a:t>取得了</a:t>
            </a:r>
            <a:r>
              <a:rPr lang="en-US" altLang="zh-CN" dirty="0"/>
              <a:t>SOTA</a:t>
            </a:r>
            <a:r>
              <a:rPr lang="zh-CN" altLang="en-US" dirty="0"/>
              <a:t>的效果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从红框处可以看出较大规模的</a:t>
            </a:r>
            <a:r>
              <a:rPr lang="en-US" altLang="zh-CN" dirty="0"/>
              <a:t>BERT</a:t>
            </a:r>
            <a:r>
              <a:rPr lang="zh-CN" altLang="en-US" dirty="0"/>
              <a:t>模型有着更好的效果</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上图是</a:t>
            </a:r>
            <a:r>
              <a:rPr lang="en-US" altLang="zh-CN" dirty="0" err="1"/>
              <a:t>WebText</a:t>
            </a:r>
            <a:r>
              <a:rPr lang="en-US" altLang="zh-CN" dirty="0"/>
              <a:t> LMs </a:t>
            </a:r>
            <a:r>
              <a:rPr lang="zh-CN" altLang="en-US" dirty="0"/>
              <a:t>在</a:t>
            </a:r>
            <a:r>
              <a:rPr lang="en-US" altLang="zh-CN" dirty="0"/>
              <a:t>4</a:t>
            </a:r>
            <a:r>
              <a:rPr lang="zh-CN" altLang="en-US" dirty="0"/>
              <a:t>种</a:t>
            </a:r>
            <a:r>
              <a:rPr lang="en-US" altLang="zh-CN" dirty="0"/>
              <a:t>NLP</a:t>
            </a:r>
            <a:r>
              <a:rPr lang="zh-CN" altLang="en-US" dirty="0"/>
              <a:t>任务中</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以及如图所示的不同规模的</a:t>
            </a:r>
            <a:r>
              <a:rPr lang="en-US" altLang="zh-CN" dirty="0"/>
              <a:t>GPT-3</a:t>
            </a:r>
            <a:r>
              <a:rPr lang="zh-CN" altLang="en-US" dirty="0"/>
              <a:t>模型在</a:t>
            </a:r>
            <a:r>
              <a:rPr lang="en-US" altLang="zh-CN" dirty="0"/>
              <a:t>42</a:t>
            </a:r>
            <a:r>
              <a:rPr lang="zh-CN" altLang="en-US" dirty="0"/>
              <a:t>种</a:t>
            </a:r>
            <a:r>
              <a:rPr lang="en-US" altLang="zh-CN" dirty="0"/>
              <a:t>NLP</a:t>
            </a:r>
            <a:r>
              <a:rPr lang="zh-CN" altLang="en-US" dirty="0"/>
              <a:t>任务中的综合表现</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从折线的趋势可以看出，模型效果与参数数量是正相关的</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143739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同样的，在图像领域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GoogleNet</a:t>
            </a:r>
            <a:r>
              <a:rPr lang="en-US" altLang="zh-CN" dirty="0"/>
              <a:t> </a:t>
            </a:r>
            <a:r>
              <a:rPr lang="zh-CN" altLang="en-US" dirty="0"/>
              <a:t>在</a:t>
            </a:r>
            <a:r>
              <a:rPr lang="en-US" altLang="zh-CN" dirty="0" err="1"/>
              <a:t>imagenet</a:t>
            </a:r>
            <a:r>
              <a:rPr lang="zh-CN" altLang="en-US" dirty="0"/>
              <a:t>数据集上的精度为</a:t>
            </a:r>
            <a:r>
              <a:rPr lang="en-US" altLang="zh-CN" dirty="0"/>
              <a:t>74.8%</a:t>
            </a:r>
            <a:r>
              <a:rPr lang="zh-CN" altLang="en-US" dirty="0"/>
              <a:t>，参数规模为四百万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后来的</a:t>
            </a:r>
            <a:r>
              <a:rPr lang="en-US" altLang="zh-CN" dirty="0" err="1"/>
              <a:t>SENet</a:t>
            </a:r>
            <a:r>
              <a:rPr lang="zh-CN" altLang="en-US" dirty="0"/>
              <a:t>将模型精度提高到了</a:t>
            </a:r>
            <a:r>
              <a:rPr lang="en-US" altLang="zh-CN" dirty="0"/>
              <a:t>82.7%</a:t>
            </a:r>
            <a:r>
              <a:rPr lang="zh-CN" altLang="en-US" dirty="0"/>
              <a:t>，而它的参数规模已经达到了</a:t>
            </a:r>
            <a:r>
              <a:rPr lang="en-US" altLang="zh-CN" dirty="0"/>
              <a:t>1</a:t>
            </a:r>
            <a:r>
              <a:rPr lang="zh-CN" altLang="en-US" dirty="0"/>
              <a:t>亿</a:t>
            </a:r>
            <a:r>
              <a:rPr lang="en-US" altLang="zh-CN" dirty="0"/>
              <a:t>4</a:t>
            </a:r>
            <a:r>
              <a:rPr lang="zh-CN" altLang="en-US" dirty="0"/>
              <a:t>千万，是前者的</a:t>
            </a:r>
            <a:r>
              <a:rPr lang="en-US" altLang="zh-CN" dirty="0"/>
              <a:t>36</a:t>
            </a:r>
            <a:r>
              <a:rPr lang="zh-CN" altLang="en-US" dirty="0"/>
              <a:t>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现在提高模型精度的一个方法就是训练更大的模型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导致模型参数越来越多，</a:t>
            </a:r>
            <a:r>
              <a:rPr lang="zh-CN" altLang="en-US" sz="1200" dirty="0"/>
              <a:t>训练所需时间显著增长</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对于这种规模的模型，传统的单机单卡</a:t>
            </a:r>
            <a:r>
              <a:rPr lang="zh-CN" altLang="en-US" sz="1200" dirty="0"/>
              <a:t>训练模式已经不可行</a:t>
            </a:r>
            <a:endParaRPr lang="en-US" altLang="zh-CN" sz="120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2870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为了应对模型训练存在的问题，现有研究提出了分布式并行训练</a:t>
            </a:r>
            <a:endParaRPr lang="en-US" altLang="zh-CN" dirty="0"/>
          </a:p>
          <a:p>
            <a:r>
              <a:rPr lang="zh-CN" altLang="en-US" dirty="0"/>
              <a:t>在本文中，并行策略根据是否需要划分算子被分为两类</a:t>
            </a:r>
            <a:endParaRPr lang="en-US" altLang="zh-CN" dirty="0"/>
          </a:p>
          <a:p>
            <a:r>
              <a:rPr lang="zh-CN" altLang="en-US" dirty="0"/>
              <a:t>第一类是算子内并行，这一类方法将会划分算子</a:t>
            </a:r>
            <a:endParaRPr lang="en-US" altLang="zh-CN" dirty="0"/>
          </a:p>
          <a:p>
            <a:r>
              <a:rPr lang="zh-CN" altLang="en-US" dirty="0"/>
              <a:t>在数据并行中，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数据被划分给不同的机器，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每台机器上有着完整的模型副本</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，并且只使用部分数据进行训练，训练完成后进行参数同步</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在算子并行中，算子被沿着非样本的方向划分</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3768339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为了应对模型训练存在的问题，现有研究提出了分布式并行训练</a:t>
            </a:r>
            <a:endParaRPr lang="en-US" altLang="zh-CN" dirty="0"/>
          </a:p>
          <a:p>
            <a:r>
              <a:rPr lang="zh-CN" altLang="en-US" dirty="0"/>
              <a:t>在本文中，并行策略根据是否需要划分算子被分为两类</a:t>
            </a:r>
            <a:endParaRPr lang="en-US" altLang="zh-CN" dirty="0"/>
          </a:p>
          <a:p>
            <a:r>
              <a:rPr lang="zh-CN" altLang="en-US" dirty="0"/>
              <a:t>第一类是算子内并行，这一类方法将会划分算子</a:t>
            </a:r>
            <a:endParaRPr lang="en-US" altLang="zh-CN" dirty="0"/>
          </a:p>
          <a:p>
            <a:r>
              <a:rPr lang="zh-CN" altLang="en-US" dirty="0"/>
              <a:t>在数据并行中，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数据被划分给不同的机器，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每台机器上有着完整的模型副本</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，并且只使用部分数据进行训练，训练完成后进行参数同步</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在算子并行中，算子被沿着非样本的方向划分</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2285537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ollkorn"/>
              </a:rPr>
              <a:t>以图中的划分方法为例</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对</a:t>
            </a:r>
            <a:r>
              <a:rPr lang="en-US" altLang="zh-CN" b="0" i="0" dirty="0">
                <a:solidFill>
                  <a:srgbClr val="000000"/>
                </a:solidFill>
                <a:effectLst/>
                <a:latin typeface="Vollkorn"/>
              </a:rPr>
              <a:t>w1</a:t>
            </a:r>
            <a:r>
              <a:rPr lang="zh-CN" altLang="en-US" b="0" i="0" dirty="0">
                <a:solidFill>
                  <a:srgbClr val="000000"/>
                </a:solidFill>
                <a:effectLst/>
                <a:latin typeface="Vollkorn"/>
              </a:rPr>
              <a:t>对应的张量进行纵向划分得到</a:t>
            </a:r>
            <a:r>
              <a:rPr lang="en-US" altLang="zh-CN" b="0" i="0" dirty="0">
                <a:solidFill>
                  <a:srgbClr val="000000"/>
                </a:solidFill>
                <a:effectLst/>
                <a:latin typeface="Vollkorn"/>
              </a:rPr>
              <a:t>w1a</a:t>
            </a:r>
            <a:r>
              <a:rPr lang="zh-CN" altLang="en-US" b="0" i="0" dirty="0">
                <a:solidFill>
                  <a:srgbClr val="000000"/>
                </a:solidFill>
                <a:effectLst/>
                <a:latin typeface="Vollkorn"/>
              </a:rPr>
              <a:t>和</a:t>
            </a:r>
            <a:r>
              <a:rPr lang="en-US" altLang="zh-CN" b="0" i="0" dirty="0">
                <a:solidFill>
                  <a:srgbClr val="000000"/>
                </a:solidFill>
                <a:effectLst/>
                <a:latin typeface="Vollkorn"/>
              </a:rPr>
              <a:t>w1b</a:t>
            </a: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代表两个不同的设备</a:t>
            </a:r>
            <a:endParaRPr lang="en-US" altLang="zh-CN" b="0" i="0" dirty="0">
              <a:solidFill>
                <a:srgbClr val="000000"/>
              </a:solidFill>
              <a:effectLst/>
              <a:latin typeface="Vollkorn"/>
            </a:endParaRPr>
          </a:p>
          <a:p>
            <a:pPr algn="l"/>
            <a:r>
              <a:rPr lang="en-US" altLang="zh-CN" b="0" i="0" dirty="0">
                <a:solidFill>
                  <a:srgbClr val="000000"/>
                </a:solidFill>
                <a:effectLst/>
                <a:latin typeface="Vollkorn"/>
              </a:rPr>
              <a:t>A</a:t>
            </a:r>
            <a:r>
              <a:rPr lang="zh-CN" altLang="en-US" b="0" i="0" dirty="0">
                <a:solidFill>
                  <a:srgbClr val="000000"/>
                </a:solidFill>
                <a:effectLst/>
                <a:latin typeface="Vollkorn"/>
              </a:rPr>
              <a:t>和</a:t>
            </a:r>
            <a:r>
              <a:rPr lang="en-US" altLang="zh-CN" b="0" i="0" dirty="0">
                <a:solidFill>
                  <a:srgbClr val="000000"/>
                </a:solidFill>
                <a:effectLst/>
                <a:latin typeface="Vollkorn"/>
              </a:rPr>
              <a:t>b</a:t>
            </a:r>
            <a:r>
              <a:rPr lang="zh-CN" altLang="en-US" b="0" i="0" dirty="0">
                <a:solidFill>
                  <a:srgbClr val="000000"/>
                </a:solidFill>
                <a:effectLst/>
                <a:latin typeface="Vollkorn"/>
              </a:rPr>
              <a:t>对应的矩阵乘法可以在不同的设备上并行计算</a:t>
            </a:r>
            <a:endParaRPr lang="en-US" altLang="zh-CN" b="0" i="0" dirty="0">
              <a:solidFill>
                <a:srgbClr val="000000"/>
              </a:solidFill>
              <a:effectLst/>
              <a:latin typeface="Vollkorn"/>
            </a:endParaRPr>
          </a:p>
          <a:p>
            <a:pPr algn="l"/>
            <a:r>
              <a:rPr lang="zh-CN" altLang="en-US" b="0" i="0" dirty="0">
                <a:solidFill>
                  <a:srgbClr val="000000"/>
                </a:solidFill>
                <a:effectLst/>
                <a:latin typeface="Vollkorn"/>
              </a:rPr>
              <a:t>乘法得到的结果为</a:t>
            </a:r>
            <a:r>
              <a:rPr lang="en-US" altLang="zh-CN" b="0" i="0" dirty="0">
                <a:solidFill>
                  <a:srgbClr val="000000"/>
                </a:solidFill>
                <a:effectLst/>
                <a:latin typeface="Vollkorn"/>
              </a:rPr>
              <a:t>m1a</a:t>
            </a:r>
            <a:r>
              <a:rPr lang="zh-CN" altLang="en-US" b="0" i="0" dirty="0">
                <a:solidFill>
                  <a:srgbClr val="000000"/>
                </a:solidFill>
                <a:effectLst/>
                <a:latin typeface="Vollkorn"/>
              </a:rPr>
              <a:t>和</a:t>
            </a:r>
            <a:r>
              <a:rPr lang="en-US" altLang="zh-CN" b="0" i="0" dirty="0">
                <a:solidFill>
                  <a:srgbClr val="000000"/>
                </a:solidFill>
                <a:effectLst/>
                <a:latin typeface="Vollkorn"/>
              </a:rPr>
              <a:t>m1b</a:t>
            </a:r>
          </a:p>
          <a:p>
            <a:pPr algn="l"/>
            <a:r>
              <a:rPr lang="zh-CN" altLang="en-US" b="0" i="0" dirty="0">
                <a:solidFill>
                  <a:srgbClr val="000000"/>
                </a:solidFill>
                <a:effectLst/>
                <a:latin typeface="Vollkorn"/>
              </a:rPr>
              <a:t>对</a:t>
            </a:r>
            <a:r>
              <a:rPr lang="en-US" altLang="zh-CN" b="0" i="0" dirty="0">
                <a:solidFill>
                  <a:srgbClr val="000000"/>
                </a:solidFill>
                <a:effectLst/>
                <a:latin typeface="Vollkorn"/>
              </a:rPr>
              <a:t>w2</a:t>
            </a:r>
            <a:r>
              <a:rPr lang="zh-CN" altLang="en-US" b="0" i="0" dirty="0">
                <a:solidFill>
                  <a:srgbClr val="000000"/>
                </a:solidFill>
                <a:effectLst/>
                <a:latin typeface="Vollkorn"/>
              </a:rPr>
              <a:t>对应的张量进行横向划分得到</a:t>
            </a:r>
            <a:r>
              <a:rPr lang="en-US" altLang="zh-CN" b="0" i="0" dirty="0">
                <a:solidFill>
                  <a:srgbClr val="000000"/>
                </a:solidFill>
                <a:effectLst/>
                <a:latin typeface="Vollkorn"/>
              </a:rPr>
              <a:t>w2a</a:t>
            </a:r>
            <a:r>
              <a:rPr lang="zh-CN" altLang="en-US" b="0" i="0" dirty="0">
                <a:solidFill>
                  <a:srgbClr val="000000"/>
                </a:solidFill>
                <a:effectLst/>
                <a:latin typeface="Vollkorn"/>
              </a:rPr>
              <a:t>和</a:t>
            </a:r>
            <a:r>
              <a:rPr lang="en-US" altLang="zh-CN" b="0" i="0" dirty="0">
                <a:solidFill>
                  <a:srgbClr val="000000"/>
                </a:solidFill>
                <a:effectLst/>
                <a:latin typeface="Vollkorn"/>
              </a:rPr>
              <a:t>w2b</a:t>
            </a:r>
          </a:p>
          <a:p>
            <a:pPr algn="l"/>
            <a:r>
              <a:rPr lang="en-US" altLang="zh-CN" b="0" i="0" dirty="0">
                <a:solidFill>
                  <a:srgbClr val="000000"/>
                </a:solidFill>
                <a:effectLst/>
                <a:latin typeface="Vollkorn"/>
              </a:rPr>
              <a:t>Ab</a:t>
            </a:r>
            <a:r>
              <a:rPr lang="zh-CN" altLang="en-US" b="0" i="0" dirty="0">
                <a:solidFill>
                  <a:srgbClr val="000000"/>
                </a:solidFill>
                <a:effectLst/>
                <a:latin typeface="Vollkorn"/>
              </a:rPr>
              <a:t>分别进行矩阵乘法，得到</a:t>
            </a:r>
            <a:r>
              <a:rPr lang="en-US" altLang="zh-CN" b="0" i="0" dirty="0">
                <a:solidFill>
                  <a:srgbClr val="000000"/>
                </a:solidFill>
                <a:effectLst/>
                <a:latin typeface="Vollkorn"/>
              </a:rPr>
              <a:t>m2a</a:t>
            </a:r>
            <a:r>
              <a:rPr lang="zh-CN" altLang="en-US" b="0" i="0" dirty="0">
                <a:solidFill>
                  <a:srgbClr val="000000"/>
                </a:solidFill>
                <a:effectLst/>
                <a:latin typeface="Vollkorn"/>
              </a:rPr>
              <a:t>和</a:t>
            </a:r>
            <a:r>
              <a:rPr lang="en-US" altLang="zh-CN" b="0" i="0" dirty="0">
                <a:solidFill>
                  <a:srgbClr val="000000"/>
                </a:solidFill>
                <a:effectLst/>
                <a:latin typeface="Vollkorn"/>
              </a:rPr>
              <a:t>m2b</a:t>
            </a:r>
          </a:p>
          <a:p>
            <a:pPr algn="l"/>
            <a:r>
              <a:rPr lang="zh-CN" altLang="en-US" b="0" i="0" dirty="0">
                <a:solidFill>
                  <a:srgbClr val="000000"/>
                </a:solidFill>
                <a:effectLst/>
                <a:latin typeface="Vollkorn"/>
              </a:rPr>
              <a:t>对他们进行一次</a:t>
            </a:r>
            <a:r>
              <a:rPr lang="en-US" altLang="zh-CN" b="0" i="0" dirty="0">
                <a:solidFill>
                  <a:srgbClr val="000000"/>
                </a:solidFill>
                <a:effectLst/>
                <a:latin typeface="Vollkorn"/>
              </a:rPr>
              <a:t>all-reduce</a:t>
            </a:r>
            <a:r>
              <a:rPr lang="zh-CN" altLang="en-US" b="0" i="0" dirty="0">
                <a:solidFill>
                  <a:srgbClr val="000000"/>
                </a:solidFill>
                <a:effectLst/>
                <a:latin typeface="Vollkorn"/>
              </a:rPr>
              <a:t>即可得到需要的输出</a:t>
            </a:r>
            <a:endParaRPr lang="en-US" altLang="zh-CN" b="0" i="0" dirty="0">
              <a:solidFill>
                <a:srgbClr val="000000"/>
              </a:solidFill>
              <a:effectLst/>
              <a:latin typeface="Vollkorn"/>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357762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2024/1/4</a:t>
            </a:fld>
            <a:endParaRPr lang="zh-CN" altLang="en-US" sz="120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gengniu@seu.edu.cn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图片 3" descr="徽标&#10;&#10;描述已自动生成">
            <a:extLst>
              <a:ext uri="{FF2B5EF4-FFF2-40B4-BE49-F238E27FC236}">
                <a16:creationId xmlns:a16="http://schemas.microsoft.com/office/drawing/2014/main" id="{D6FEEE78-0333-6349-9611-9A57297EF9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7332" y="166574"/>
            <a:ext cx="586746" cy="586746"/>
          </a:xfrm>
          <a:prstGeom prst="rect">
            <a:avLst/>
          </a:prstGeom>
        </p:spPr>
      </p:pic>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395417" y="216410"/>
            <a:ext cx="7569202"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Tree>
    <p:extLst>
      <p:ext uri="{BB962C8B-B14F-4D97-AF65-F5344CB8AC3E}">
        <p14:creationId xmlns:p14="http://schemas.microsoft.com/office/powerpoint/2010/main" val="2342581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2024/1/4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6" r:id="rId2"/>
    <p:sldLayoutId id="2147483663" r:id="rId3"/>
    <p:sldLayoutId id="2147483667"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5.png"/><Relationship Id="rId5" Type="http://schemas.openxmlformats.org/officeDocument/2006/relationships/tags" Target="../tags/tag33.xml"/><Relationship Id="rId10" Type="http://schemas.openxmlformats.org/officeDocument/2006/relationships/image" Target="../media/image14.png"/><Relationship Id="rId4" Type="http://schemas.openxmlformats.org/officeDocument/2006/relationships/tags" Target="../tags/tag32.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13.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4.png"/><Relationship Id="rId5" Type="http://schemas.openxmlformats.org/officeDocument/2006/relationships/tags" Target="../tags/tag40.xml"/><Relationship Id="rId10" Type="http://schemas.openxmlformats.org/officeDocument/2006/relationships/notesSlide" Target="../notesSlides/notesSlide11.xml"/><Relationship Id="rId4" Type="http://schemas.openxmlformats.org/officeDocument/2006/relationships/tags" Target="../tags/tag39.xml"/><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15.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notesSlide" Target="../notesSlides/notesSlide12.xml"/><Relationship Id="rId5" Type="http://schemas.openxmlformats.org/officeDocument/2006/relationships/tags" Target="../tags/tag48.xml"/><Relationship Id="rId10" Type="http://schemas.openxmlformats.org/officeDocument/2006/relationships/slideLayout" Target="../slideLayouts/slideLayout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14.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notesSlide" Target="../notesSlides/notesSlide13.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slideLayout" Target="../slideLayouts/slideLayout4.xml"/><Relationship Id="rId5" Type="http://schemas.openxmlformats.org/officeDocument/2006/relationships/tags" Target="../tags/tag57.xml"/><Relationship Id="rId15" Type="http://schemas.openxmlformats.org/officeDocument/2006/relationships/image" Target="../media/image13.pn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notesSlide" Target="../notesSlides/notesSlide14.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slideLayout" Target="../slideLayouts/slideLayout4.xml"/><Relationship Id="rId2" Type="http://schemas.openxmlformats.org/officeDocument/2006/relationships/tags" Target="../tags/tag64.xml"/><Relationship Id="rId16" Type="http://schemas.openxmlformats.org/officeDocument/2006/relationships/image" Target="../media/image13.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15.pn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slideLayout" Target="../slideLayouts/slideLayout4.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3.png"/><Relationship Id="rId2" Type="http://schemas.openxmlformats.org/officeDocument/2006/relationships/tags" Target="../tags/tag75.xml"/><Relationship Id="rId16" Type="http://schemas.openxmlformats.org/officeDocument/2006/relationships/image" Target="../media/image15.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png"/><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3.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image" Target="../media/image15.png"/><Relationship Id="rId2" Type="http://schemas.openxmlformats.org/officeDocument/2006/relationships/tags" Target="../tags/tag87.xml"/><Relationship Id="rId16" Type="http://schemas.openxmlformats.org/officeDocument/2006/relationships/image" Target="../media/image14.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notesSlide" Target="../notesSlides/notesSlide16.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9.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2.xml"/><Relationship Id="rId7"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10" Type="http://schemas.openxmlformats.org/officeDocument/2006/relationships/image" Target="../media/image19.png"/><Relationship Id="rId4" Type="http://schemas.openxmlformats.org/officeDocument/2006/relationships/tags" Target="../tags/tag103.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9.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8.png"/><Relationship Id="rId5" Type="http://schemas.openxmlformats.org/officeDocument/2006/relationships/tags" Target="../tags/tag110.xml"/><Relationship Id="rId10" Type="http://schemas.openxmlformats.org/officeDocument/2006/relationships/notesSlide" Target="../notesSlides/notesSlide19.xml"/><Relationship Id="rId4" Type="http://schemas.openxmlformats.org/officeDocument/2006/relationships/tags" Target="../tags/tag109.xml"/><Relationship Id="rId9"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1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22.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21.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20.png"/><Relationship Id="rId5" Type="http://schemas.openxmlformats.org/officeDocument/2006/relationships/tags" Target="../tags/tag119.xml"/><Relationship Id="rId10" Type="http://schemas.openxmlformats.org/officeDocument/2006/relationships/notesSlide" Target="../notesSlides/notesSlide21.xml"/><Relationship Id="rId4" Type="http://schemas.openxmlformats.org/officeDocument/2006/relationships/tags" Target="../tags/tag118.xml"/><Relationship Id="rId9"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slideLayout" Target="../slideLayouts/slideLayout4.xml"/><Relationship Id="rId18" Type="http://schemas.openxmlformats.org/officeDocument/2006/relationships/image" Target="../media/image23.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image" Target="../media/image22.png"/><Relationship Id="rId2" Type="http://schemas.openxmlformats.org/officeDocument/2006/relationships/tags" Target="../tags/tag124.xml"/><Relationship Id="rId16" Type="http://schemas.openxmlformats.org/officeDocument/2006/relationships/image" Target="../media/image21.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image" Target="../media/image20.png"/><Relationship Id="rId10" Type="http://schemas.openxmlformats.org/officeDocument/2006/relationships/tags" Target="../tags/tag132.xml"/><Relationship Id="rId19" Type="http://schemas.openxmlformats.org/officeDocument/2006/relationships/image" Target="../media/image24.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Layout" Target="../slideLayouts/slideLayout4.xml"/><Relationship Id="rId18" Type="http://schemas.openxmlformats.org/officeDocument/2006/relationships/image" Target="../media/image25.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image" Target="../media/image22.png"/><Relationship Id="rId2" Type="http://schemas.openxmlformats.org/officeDocument/2006/relationships/tags" Target="../tags/tag136.xml"/><Relationship Id="rId16" Type="http://schemas.openxmlformats.org/officeDocument/2006/relationships/image" Target="../media/image21.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image" Target="../media/image20.png"/><Relationship Id="rId10" Type="http://schemas.openxmlformats.org/officeDocument/2006/relationships/tags" Target="../tags/tag144.xml"/><Relationship Id="rId19" Type="http://schemas.openxmlformats.org/officeDocument/2006/relationships/image" Target="../media/image24.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slideLayout" Target="../slideLayouts/slideLayout4.xml"/><Relationship Id="rId18" Type="http://schemas.openxmlformats.org/officeDocument/2006/relationships/image" Target="../media/image26.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image" Target="../media/image22.png"/><Relationship Id="rId2" Type="http://schemas.openxmlformats.org/officeDocument/2006/relationships/tags" Target="../tags/tag148.xml"/><Relationship Id="rId16" Type="http://schemas.openxmlformats.org/officeDocument/2006/relationships/image" Target="../media/image21.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image" Target="../media/image20.png"/><Relationship Id="rId10" Type="http://schemas.openxmlformats.org/officeDocument/2006/relationships/tags" Target="../tags/tag156.xml"/><Relationship Id="rId19" Type="http://schemas.openxmlformats.org/officeDocument/2006/relationships/image" Target="../media/image24.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slideLayout" Target="../slideLayouts/slideLayout4.xml"/><Relationship Id="rId18" Type="http://schemas.openxmlformats.org/officeDocument/2006/relationships/image" Target="../media/image27.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image" Target="../media/image22.png"/><Relationship Id="rId2" Type="http://schemas.openxmlformats.org/officeDocument/2006/relationships/tags" Target="../tags/tag160.xml"/><Relationship Id="rId16" Type="http://schemas.openxmlformats.org/officeDocument/2006/relationships/image" Target="../media/image21.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image" Target="../media/image20.png"/><Relationship Id="rId10" Type="http://schemas.openxmlformats.org/officeDocument/2006/relationships/tags" Target="../tags/tag168.xml"/><Relationship Id="rId19" Type="http://schemas.openxmlformats.org/officeDocument/2006/relationships/image" Target="../media/image28.png"/><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image" Target="../media/image22.png"/><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image" Target="../media/image21.png"/><Relationship Id="rId2" Type="http://schemas.openxmlformats.org/officeDocument/2006/relationships/tags" Target="../tags/tag172.xml"/><Relationship Id="rId16" Type="http://schemas.openxmlformats.org/officeDocument/2006/relationships/image" Target="../media/image20.png"/><Relationship Id="rId20" Type="http://schemas.openxmlformats.org/officeDocument/2006/relationships/image" Target="../media/image28.png"/><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notesSlide" Target="../notesSlides/notesSlide26.xml"/><Relationship Id="rId10" Type="http://schemas.openxmlformats.org/officeDocument/2006/relationships/tags" Target="../tags/tag180.xml"/><Relationship Id="rId19" Type="http://schemas.openxmlformats.org/officeDocument/2006/relationships/image" Target="../media/image27.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image" Target="../media/image20.png"/><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notesSlide" Target="../notesSlides/notesSlide27.xml"/><Relationship Id="rId2" Type="http://schemas.openxmlformats.org/officeDocument/2006/relationships/tags" Target="../tags/tag185.xml"/><Relationship Id="rId16" Type="http://schemas.openxmlformats.org/officeDocument/2006/relationships/image" Target="../media/image24.png"/><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slideLayout" Target="../slideLayouts/slideLayout4.xml"/><Relationship Id="rId5" Type="http://schemas.openxmlformats.org/officeDocument/2006/relationships/tags" Target="../tags/tag188.xml"/><Relationship Id="rId15" Type="http://schemas.openxmlformats.org/officeDocument/2006/relationships/image" Target="../media/image22.png"/><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slideLayout" Target="../slideLayouts/slideLayout4.xml"/><Relationship Id="rId18" Type="http://schemas.openxmlformats.org/officeDocument/2006/relationships/image" Target="../media/image30.png"/><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image" Target="../media/image24.png"/><Relationship Id="rId2" Type="http://schemas.openxmlformats.org/officeDocument/2006/relationships/tags" Target="../tags/tag195.xml"/><Relationship Id="rId16" Type="http://schemas.openxmlformats.org/officeDocument/2006/relationships/image" Target="../media/image22.png"/><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5" Type="http://schemas.openxmlformats.org/officeDocument/2006/relationships/image" Target="../media/image20.png"/><Relationship Id="rId10" Type="http://schemas.openxmlformats.org/officeDocument/2006/relationships/tags" Target="../tags/tag203.xml"/><Relationship Id="rId19" Type="http://schemas.openxmlformats.org/officeDocument/2006/relationships/image" Target="../media/image31.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image" Target="../media/image22.png"/><Relationship Id="rId3" Type="http://schemas.openxmlformats.org/officeDocument/2006/relationships/tags" Target="../tags/tag208.xml"/><Relationship Id="rId21" Type="http://schemas.openxmlformats.org/officeDocument/2006/relationships/image" Target="../media/image31.png"/><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image" Target="../media/image20.png"/><Relationship Id="rId2" Type="http://schemas.openxmlformats.org/officeDocument/2006/relationships/tags" Target="../tags/tag207.xml"/><Relationship Id="rId16" Type="http://schemas.openxmlformats.org/officeDocument/2006/relationships/notesSlide" Target="../notesSlides/notesSlide29.xml"/><Relationship Id="rId20" Type="http://schemas.openxmlformats.org/officeDocument/2006/relationships/image" Target="../media/image32.pn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5" Type="http://schemas.openxmlformats.org/officeDocument/2006/relationships/slideLayout" Target="../slideLayouts/slideLayout4.xml"/><Relationship Id="rId10" Type="http://schemas.openxmlformats.org/officeDocument/2006/relationships/tags" Target="../tags/tag215.xml"/><Relationship Id="rId19" Type="http://schemas.openxmlformats.org/officeDocument/2006/relationships/image" Target="../media/image24.png"/><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image" Target="../media/image20.png"/><Relationship Id="rId3" Type="http://schemas.openxmlformats.org/officeDocument/2006/relationships/tags" Target="../tags/tag222.xml"/><Relationship Id="rId21" Type="http://schemas.openxmlformats.org/officeDocument/2006/relationships/image" Target="../media/image32.png"/><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notesSlide" Target="../notesSlides/notesSlide30.xml"/><Relationship Id="rId2" Type="http://schemas.openxmlformats.org/officeDocument/2006/relationships/tags" Target="../tags/tag221.xml"/><Relationship Id="rId16" Type="http://schemas.openxmlformats.org/officeDocument/2006/relationships/slideLayout" Target="../slideLayouts/slideLayout4.xml"/><Relationship Id="rId20" Type="http://schemas.openxmlformats.org/officeDocument/2006/relationships/image" Target="../media/image24.png"/><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image" Target="../media/image33.png"/><Relationship Id="rId10" Type="http://schemas.openxmlformats.org/officeDocument/2006/relationships/tags" Target="../tags/tag229.xml"/><Relationship Id="rId19" Type="http://schemas.openxmlformats.org/officeDocument/2006/relationships/image" Target="../media/image22.png"/><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image" Target="../media/image20.png"/><Relationship Id="rId3" Type="http://schemas.openxmlformats.org/officeDocument/2006/relationships/tags" Target="../tags/tag237.xml"/><Relationship Id="rId21" Type="http://schemas.openxmlformats.org/officeDocument/2006/relationships/image" Target="../media/image31.png"/><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notesSlide" Target="../notesSlides/notesSlide31.xml"/><Relationship Id="rId2" Type="http://schemas.openxmlformats.org/officeDocument/2006/relationships/tags" Target="../tags/tag236.xml"/><Relationship Id="rId16" Type="http://schemas.openxmlformats.org/officeDocument/2006/relationships/slideLayout" Target="../slideLayouts/slideLayout4.xml"/><Relationship Id="rId20" Type="http://schemas.openxmlformats.org/officeDocument/2006/relationships/image" Target="../media/image24.png"/><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23" Type="http://schemas.openxmlformats.org/officeDocument/2006/relationships/image" Target="../media/image34.png"/><Relationship Id="rId10" Type="http://schemas.openxmlformats.org/officeDocument/2006/relationships/tags" Target="../tags/tag244.xml"/><Relationship Id="rId19" Type="http://schemas.openxmlformats.org/officeDocument/2006/relationships/image" Target="../media/image22.png"/><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 Id="rId22"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18" Type="http://schemas.openxmlformats.org/officeDocument/2006/relationships/notesSlide" Target="../notesSlides/notesSlide32.xml"/><Relationship Id="rId3" Type="http://schemas.openxmlformats.org/officeDocument/2006/relationships/tags" Target="../tags/tag252.xml"/><Relationship Id="rId21" Type="http://schemas.openxmlformats.org/officeDocument/2006/relationships/image" Target="../media/image24.png"/><Relationship Id="rId7" Type="http://schemas.openxmlformats.org/officeDocument/2006/relationships/tags" Target="../tags/tag256.xml"/><Relationship Id="rId12" Type="http://schemas.openxmlformats.org/officeDocument/2006/relationships/tags" Target="../tags/tag261.xml"/><Relationship Id="rId17" Type="http://schemas.openxmlformats.org/officeDocument/2006/relationships/slideLayout" Target="../slideLayouts/slideLayout4.xml"/><Relationship Id="rId25" Type="http://schemas.openxmlformats.org/officeDocument/2006/relationships/image" Target="../media/image35.png"/><Relationship Id="rId2" Type="http://schemas.openxmlformats.org/officeDocument/2006/relationships/tags" Target="../tags/tag251.xml"/><Relationship Id="rId16" Type="http://schemas.openxmlformats.org/officeDocument/2006/relationships/tags" Target="../tags/tag265.xml"/><Relationship Id="rId20" Type="http://schemas.openxmlformats.org/officeDocument/2006/relationships/image" Target="../media/image22.png"/><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24" Type="http://schemas.openxmlformats.org/officeDocument/2006/relationships/image" Target="../media/image34.png"/><Relationship Id="rId5" Type="http://schemas.openxmlformats.org/officeDocument/2006/relationships/tags" Target="../tags/tag254.xml"/><Relationship Id="rId15" Type="http://schemas.openxmlformats.org/officeDocument/2006/relationships/tags" Target="../tags/tag264.xml"/><Relationship Id="rId23" Type="http://schemas.openxmlformats.org/officeDocument/2006/relationships/image" Target="../media/image33.png"/><Relationship Id="rId10" Type="http://schemas.openxmlformats.org/officeDocument/2006/relationships/tags" Target="../tags/tag259.xml"/><Relationship Id="rId19" Type="http://schemas.openxmlformats.org/officeDocument/2006/relationships/image" Target="../media/image20.png"/><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tags" Target="../tags/tag263.xml"/><Relationship Id="rId22"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slideLayout" Target="../slideLayouts/slideLayout4.xml"/><Relationship Id="rId26" Type="http://schemas.openxmlformats.org/officeDocument/2006/relationships/image" Target="../media/image35.png"/><Relationship Id="rId3" Type="http://schemas.openxmlformats.org/officeDocument/2006/relationships/tags" Target="../tags/tag268.xml"/><Relationship Id="rId21" Type="http://schemas.openxmlformats.org/officeDocument/2006/relationships/image" Target="../media/image22.png"/><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5" Type="http://schemas.openxmlformats.org/officeDocument/2006/relationships/image" Target="../media/image34.png"/><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image" Target="../media/image20.pn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24" Type="http://schemas.openxmlformats.org/officeDocument/2006/relationships/image" Target="../media/image33.png"/><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image" Target="../media/image31.png"/><Relationship Id="rId10" Type="http://schemas.openxmlformats.org/officeDocument/2006/relationships/tags" Target="../tags/tag275.xml"/><Relationship Id="rId19" Type="http://schemas.openxmlformats.org/officeDocument/2006/relationships/notesSlide" Target="../notesSlides/notesSlide33.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8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86.xml"/><Relationship Id="rId7" Type="http://schemas.openxmlformats.org/officeDocument/2006/relationships/notesSlide" Target="../notesSlides/notesSlide36.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Layout" Target="../slideLayouts/slideLayout4.xml"/><Relationship Id="rId5" Type="http://schemas.openxmlformats.org/officeDocument/2006/relationships/tags" Target="../tags/tag288.xml"/><Relationship Id="rId4" Type="http://schemas.openxmlformats.org/officeDocument/2006/relationships/tags" Target="../tags/tag28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291.xml"/><Relationship Id="rId7" Type="http://schemas.openxmlformats.org/officeDocument/2006/relationships/slideLayout" Target="../slideLayouts/slideLayout4.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9"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5" Type="http://schemas.openxmlformats.org/officeDocument/2006/relationships/tags" Target="../tags/tag299.xml"/><Relationship Id="rId10" Type="http://schemas.openxmlformats.org/officeDocument/2006/relationships/image" Target="../media/image15.png"/><Relationship Id="rId4" Type="http://schemas.openxmlformats.org/officeDocument/2006/relationships/tags" Target="../tags/tag298.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0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05.xml"/><Relationship Id="rId7" Type="http://schemas.openxmlformats.org/officeDocument/2006/relationships/notesSlide" Target="../notesSlides/notesSlide40.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slideLayout" Target="../slideLayouts/slideLayout4.xml"/><Relationship Id="rId5" Type="http://schemas.openxmlformats.org/officeDocument/2006/relationships/tags" Target="../tags/tag307.xml"/><Relationship Id="rId4" Type="http://schemas.openxmlformats.org/officeDocument/2006/relationships/tags" Target="../tags/tag306.xml"/><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310.xml"/><Relationship Id="rId7" Type="http://schemas.openxmlformats.org/officeDocument/2006/relationships/slideLayout" Target="../slideLayouts/slideLayout4.xml"/><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5" Type="http://schemas.openxmlformats.org/officeDocument/2006/relationships/tags" Target="../tags/tag312.xml"/><Relationship Id="rId10" Type="http://schemas.openxmlformats.org/officeDocument/2006/relationships/image" Target="../media/image40.png"/><Relationship Id="rId4" Type="http://schemas.openxmlformats.org/officeDocument/2006/relationships/tags" Target="../tags/tag311.xml"/><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14.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15.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16.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notesSlide" Target="../notesSlides/notesSlide46.xml"/><Relationship Id="rId5" Type="http://schemas.openxmlformats.org/officeDocument/2006/relationships/slideLayout" Target="../slideLayouts/slideLayout4.xml"/><Relationship Id="rId4" Type="http://schemas.openxmlformats.org/officeDocument/2006/relationships/tags" Target="../tags/tag320.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323.xml"/><Relationship Id="rId7" Type="http://schemas.openxmlformats.org/officeDocument/2006/relationships/slideLayout" Target="../slideLayouts/slideLayout4.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9"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tags" Target="../tags/tag329.xml"/><Relationship Id="rId7" Type="http://schemas.openxmlformats.org/officeDocument/2006/relationships/notesSlide" Target="../notesSlides/notesSlide48.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4.xml"/><Relationship Id="rId5" Type="http://schemas.openxmlformats.org/officeDocument/2006/relationships/tags" Target="../tags/tag331.xml"/><Relationship Id="rId4" Type="http://schemas.openxmlformats.org/officeDocument/2006/relationships/tags" Target="../tags/tag3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notesSlide" Target="../notesSlides/notesSlide5.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4.xml"/><Relationship Id="rId5" Type="http://schemas.openxmlformats.org/officeDocument/2006/relationships/tags" Target="../tags/tag11.xml"/><Relationship Id="rId4"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tags" Target="../tags/tag15.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image" Target="../media/image13.png"/><Relationship Id="rId4" Type="http://schemas.openxmlformats.org/officeDocument/2006/relationships/tags" Target="../tags/tag1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25.xml"/><Relationship Id="rId7"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3.png"/><Relationship Id="rId5" Type="http://schemas.openxmlformats.org/officeDocument/2006/relationships/tags" Target="../tags/tag27.xml"/><Relationship Id="rId10" Type="http://schemas.openxmlformats.org/officeDocument/2006/relationships/image" Target="../media/image15.png"/><Relationship Id="rId4" Type="http://schemas.openxmlformats.org/officeDocument/2006/relationships/tags" Target="../tags/tag26.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2881205" y="4690926"/>
            <a:ext cx="3381566" cy="800219"/>
          </a:xfrm>
          <a:prstGeom prst="rect">
            <a:avLst/>
          </a:prstGeom>
          <a:noFill/>
        </p:spPr>
        <p:txBody>
          <a:bodyPr wrap="square" rtlCol="0">
            <a:spAutoFit/>
          </a:bodyPr>
          <a:lstStyle/>
          <a:p>
            <a:pPr algn="ctr">
              <a:spcBef>
                <a:spcPts val="600"/>
              </a:spcBef>
              <a:spcAft>
                <a:spcPts val="600"/>
              </a:spcAft>
            </a:pPr>
            <a:r>
              <a:rPr lang="zh-CN" altLang="en-US" b="1" spc="140" dirty="0">
                <a:latin typeface="微软雅黑" panose="020B0503020204020204" pitchFamily="34" charset="-122"/>
                <a:ea typeface="微软雅黑" panose="020B0503020204020204" pitchFamily="34" charset="-122"/>
              </a:rPr>
              <a:t>牛耕</a:t>
            </a:r>
            <a:endParaRPr lang="en-US" altLang="zh-CN" b="1" spc="140" dirty="0">
              <a:latin typeface="微软雅黑" panose="020B0503020204020204" pitchFamily="34" charset="-122"/>
              <a:ea typeface="微软雅黑" panose="020B0503020204020204" pitchFamily="34" charset="-122"/>
            </a:endParaRPr>
          </a:p>
          <a:p>
            <a:pPr algn="ctr">
              <a:spcBef>
                <a:spcPts val="600"/>
              </a:spcBef>
              <a:spcAft>
                <a:spcPts val="600"/>
              </a:spcAft>
            </a:pPr>
            <a:r>
              <a:rPr lang="en-US" altLang="zh-CN" b="1" spc="140" dirty="0">
                <a:latin typeface="微软雅黑" panose="020B0503020204020204" pitchFamily="34" charset="-122"/>
                <a:ea typeface="微软雅黑" panose="020B0503020204020204" pitchFamily="34" charset="-122"/>
              </a:rPr>
              <a:t>2024/01/05</a:t>
            </a:r>
          </a:p>
        </p:txBody>
      </p:sp>
      <p:grpSp>
        <p:nvGrpSpPr>
          <p:cNvPr id="9" name="组合 8">
            <a:extLst>
              <a:ext uri="{FF2B5EF4-FFF2-40B4-BE49-F238E27FC236}">
                <a16:creationId xmlns:a16="http://schemas.microsoft.com/office/drawing/2014/main" id="{89FF84BF-7811-4ACF-AD08-F97F66B3ED16}"/>
              </a:ext>
            </a:extLst>
          </p:cNvPr>
          <p:cNvGrpSpPr/>
          <p:nvPr/>
        </p:nvGrpSpPr>
        <p:grpSpPr>
          <a:xfrm>
            <a:off x="3660463" y="996623"/>
            <a:ext cx="1823048" cy="532800"/>
            <a:chOff x="2143272" y="950222"/>
            <a:chExt cx="1823048" cy="532800"/>
          </a:xfrm>
        </p:grpSpPr>
        <p:sp>
          <p:nvSpPr>
            <p:cNvPr id="4" name="矩形 3">
              <a:extLst>
                <a:ext uri="{FF2B5EF4-FFF2-40B4-BE49-F238E27FC236}">
                  <a16:creationId xmlns:a16="http://schemas.microsoft.com/office/drawing/2014/main" id="{17563504-9225-40A1-8892-ADA8D633A8FA}"/>
                </a:ext>
              </a:extLst>
            </p:cNvPr>
            <p:cNvSpPr/>
            <p:nvPr/>
          </p:nvSpPr>
          <p:spPr>
            <a:xfrm>
              <a:off x="2755732" y="1016567"/>
              <a:ext cx="1210588" cy="400110"/>
            </a:xfrm>
            <a:prstGeom prst="rect">
              <a:avLst/>
            </a:prstGeom>
          </p:spPr>
          <p:txBody>
            <a:bodyPr wrap="none">
              <a:spAutoFit/>
            </a:bodyPr>
            <a:lstStyle/>
            <a:p>
              <a:pPr algn="ctr"/>
              <a:r>
                <a:rPr lang="zh-CN" altLang="en-US" sz="2000" b="1" dirty="0">
                  <a:latin typeface="微软雅黑" charset="0"/>
                  <a:ea typeface="微软雅黑" charset="0"/>
                  <a:cs typeface="微软雅黑" charset="0"/>
                </a:rPr>
                <a:t>东南大学</a:t>
              </a:r>
            </a:p>
          </p:txBody>
        </p:sp>
        <p:pic>
          <p:nvPicPr>
            <p:cNvPr id="8" name="图片 7">
              <a:extLst>
                <a:ext uri="{FF2B5EF4-FFF2-40B4-BE49-F238E27FC236}">
                  <a16:creationId xmlns:a16="http://schemas.microsoft.com/office/drawing/2014/main" id="{5EAE479A-5AD2-417C-85F9-9D02077D3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723"/>
            <a:stretch/>
          </p:blipFill>
          <p:spPr>
            <a:xfrm>
              <a:off x="2143272" y="950222"/>
              <a:ext cx="541020" cy="532800"/>
            </a:xfrm>
            <a:prstGeom prst="rect">
              <a:avLst/>
            </a:prstGeom>
          </p:spPr>
        </p:pic>
      </p:grpSp>
      <p:sp>
        <p:nvSpPr>
          <p:cNvPr id="7" name="文本框 6">
            <a:extLst>
              <a:ext uri="{FF2B5EF4-FFF2-40B4-BE49-F238E27FC236}">
                <a16:creationId xmlns:a16="http://schemas.microsoft.com/office/drawing/2014/main" id="{1FBF0057-BBE0-A09E-2746-334C86D0BDBF}"/>
              </a:ext>
            </a:extLst>
          </p:cNvPr>
          <p:cNvSpPr txBox="1"/>
          <p:nvPr/>
        </p:nvSpPr>
        <p:spPr>
          <a:xfrm>
            <a:off x="919020" y="2170896"/>
            <a:ext cx="7305929" cy="1013804"/>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Alpa: Automating Inter- and Intra-Operator Parallelism for Distributed Deep Learning</a:t>
            </a:r>
          </a:p>
        </p:txBody>
      </p:sp>
      <p:sp>
        <p:nvSpPr>
          <p:cNvPr id="10" name="文本框 9">
            <a:extLst>
              <a:ext uri="{FF2B5EF4-FFF2-40B4-BE49-F238E27FC236}">
                <a16:creationId xmlns:a16="http://schemas.microsoft.com/office/drawing/2014/main" id="{E3B0B29B-596B-879F-4E71-BDD9EBFFC797}"/>
              </a:ext>
            </a:extLst>
          </p:cNvPr>
          <p:cNvSpPr txBox="1"/>
          <p:nvPr/>
        </p:nvSpPr>
        <p:spPr>
          <a:xfrm>
            <a:off x="695970" y="3360483"/>
            <a:ext cx="7752031" cy="820225"/>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Lianmin</a:t>
            </a:r>
            <a:r>
              <a:rPr lang="en-US" altLang="zh-CN" b="1" i="1" dirty="0">
                <a:solidFill>
                  <a:srgbClr val="6B2D0B"/>
                </a:solidFill>
                <a:ea typeface="微软雅黑" panose="020B0503020204020204" pitchFamily="34" charset="-122"/>
              </a:rPr>
              <a:t> Zheng, </a:t>
            </a:r>
            <a:r>
              <a:rPr lang="en-US" altLang="zh-CN" b="1" i="1" dirty="0" err="1">
                <a:solidFill>
                  <a:srgbClr val="6B2D0B"/>
                </a:solidFill>
                <a:ea typeface="微软雅黑" panose="020B0503020204020204" pitchFamily="34" charset="-122"/>
              </a:rPr>
              <a:t>Zhuohan</a:t>
            </a:r>
            <a:r>
              <a:rPr lang="en-US" altLang="zh-CN" b="1" i="1" dirty="0">
                <a:solidFill>
                  <a:srgbClr val="6B2D0B"/>
                </a:solidFill>
                <a:ea typeface="微软雅黑" panose="020B0503020204020204" pitchFamily="34" charset="-122"/>
              </a:rPr>
              <a:t> Li, and Hao Zhang,</a:t>
            </a:r>
            <a:r>
              <a:rPr lang="zh-CN" altLang="en-US" b="1" i="1" dirty="0">
                <a:solidFill>
                  <a:srgbClr val="6B2D0B"/>
                </a:solidFill>
                <a:ea typeface="微软雅黑" panose="020B0503020204020204" pitchFamily="34" charset="-122"/>
              </a:rPr>
              <a:t> </a:t>
            </a:r>
            <a:r>
              <a:rPr lang="en-US" altLang="zh-CN" b="1" i="1" dirty="0">
                <a:solidFill>
                  <a:srgbClr val="6B2D0B"/>
                </a:solidFill>
                <a:ea typeface="微软雅黑" panose="020B0503020204020204" pitchFamily="34" charset="-122"/>
              </a:rPr>
              <a:t>et al. </a:t>
            </a:r>
          </a:p>
          <a:p>
            <a:pPr algn="ctr">
              <a:lnSpc>
                <a:spcPct val="130000"/>
              </a:lnSpc>
            </a:pPr>
            <a:r>
              <a:rPr lang="en-US" altLang="zh-CN" sz="2000" b="1" i="1" dirty="0">
                <a:solidFill>
                  <a:srgbClr val="6B2D0B"/>
                </a:solidFill>
                <a:ea typeface="微软雅黑" panose="020B0503020204020204" pitchFamily="34" charset="-122"/>
              </a:rPr>
              <a:t>OSDI '22</a:t>
            </a:r>
          </a:p>
        </p:txBody>
      </p:sp>
    </p:spTree>
    <p:extLst>
      <p:ext uri="{BB962C8B-B14F-4D97-AF65-F5344CB8AC3E}">
        <p14:creationId xmlns:p14="http://schemas.microsoft.com/office/powerpoint/2010/main" val="163180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2">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423252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3">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1094662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4">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
        <p:nvSpPr>
          <p:cNvPr id="12" name="对话气泡: 圆角矩形 11">
            <a:extLst>
              <a:ext uri="{FF2B5EF4-FFF2-40B4-BE49-F238E27FC236}">
                <a16:creationId xmlns:a16="http://schemas.microsoft.com/office/drawing/2014/main" id="{87C5BA89-209C-4206-ACE2-B221EC7D9857}"/>
              </a:ext>
            </a:extLst>
          </p:cNvPr>
          <p:cNvSpPr/>
          <p:nvPr>
            <p:custDataLst>
              <p:tags r:id="rId9"/>
            </p:custDataLst>
          </p:nvPr>
        </p:nvSpPr>
        <p:spPr>
          <a:xfrm>
            <a:off x="6041214"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(100,512)</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2204353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5">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
        <p:nvSpPr>
          <p:cNvPr id="12" name="对话气泡: 圆角矩形 11">
            <a:extLst>
              <a:ext uri="{FF2B5EF4-FFF2-40B4-BE49-F238E27FC236}">
                <a16:creationId xmlns:a16="http://schemas.microsoft.com/office/drawing/2014/main" id="{87C5BA89-209C-4206-ACE2-B221EC7D9857}"/>
              </a:ext>
            </a:extLst>
          </p:cNvPr>
          <p:cNvSpPr/>
          <p:nvPr>
            <p:custDataLst>
              <p:tags r:id="rId9"/>
            </p:custDataLst>
          </p:nvPr>
        </p:nvSpPr>
        <p:spPr>
          <a:xfrm>
            <a:off x="6041214"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(100,512)</a:t>
            </a:r>
            <a:endParaRPr lang="zh-CN" altLang="en-US" sz="1600" dirty="0">
              <a:solidFill>
                <a:srgbClr val="FF0000"/>
              </a:solidFill>
              <a:latin typeface="-apple-system"/>
            </a:endParaRPr>
          </a:p>
        </p:txBody>
      </p:sp>
      <p:sp>
        <p:nvSpPr>
          <p:cNvPr id="13" name="对话气泡: 圆角矩形 12">
            <a:extLst>
              <a:ext uri="{FF2B5EF4-FFF2-40B4-BE49-F238E27FC236}">
                <a16:creationId xmlns:a16="http://schemas.microsoft.com/office/drawing/2014/main" id="{12CCD717-CB8B-43F6-B5F7-494632EB9A3C}"/>
              </a:ext>
            </a:extLst>
          </p:cNvPr>
          <p:cNvSpPr/>
          <p:nvPr>
            <p:custDataLst>
              <p:tags r:id="rId10"/>
            </p:custDataLst>
          </p:nvPr>
        </p:nvSpPr>
        <p:spPr>
          <a:xfrm>
            <a:off x="2467003" y="6122660"/>
            <a:ext cx="1089880" cy="365125"/>
          </a:xfrm>
          <a:prstGeom prst="wedgeRoundRectCallout">
            <a:avLst>
              <a:gd name="adj1" fmla="val 8653"/>
              <a:gd name="adj2" fmla="val -11505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(512,1024)</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35610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6">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
        <p:nvSpPr>
          <p:cNvPr id="12" name="对话气泡: 圆角矩形 11">
            <a:extLst>
              <a:ext uri="{FF2B5EF4-FFF2-40B4-BE49-F238E27FC236}">
                <a16:creationId xmlns:a16="http://schemas.microsoft.com/office/drawing/2014/main" id="{87C5BA89-209C-4206-ACE2-B221EC7D9857}"/>
              </a:ext>
            </a:extLst>
          </p:cNvPr>
          <p:cNvSpPr/>
          <p:nvPr>
            <p:custDataLst>
              <p:tags r:id="rId9"/>
            </p:custDataLst>
          </p:nvPr>
        </p:nvSpPr>
        <p:spPr>
          <a:xfrm>
            <a:off x="6041214"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(100,512)</a:t>
            </a:r>
            <a:endParaRPr lang="zh-CN" altLang="en-US" sz="1600" dirty="0">
              <a:solidFill>
                <a:srgbClr val="FF0000"/>
              </a:solidFill>
              <a:latin typeface="-apple-system"/>
            </a:endParaRPr>
          </a:p>
        </p:txBody>
      </p:sp>
      <p:sp>
        <p:nvSpPr>
          <p:cNvPr id="13" name="对话气泡: 圆角矩形 12">
            <a:extLst>
              <a:ext uri="{FF2B5EF4-FFF2-40B4-BE49-F238E27FC236}">
                <a16:creationId xmlns:a16="http://schemas.microsoft.com/office/drawing/2014/main" id="{12CCD717-CB8B-43F6-B5F7-494632EB9A3C}"/>
              </a:ext>
            </a:extLst>
          </p:cNvPr>
          <p:cNvSpPr/>
          <p:nvPr>
            <p:custDataLst>
              <p:tags r:id="rId10"/>
            </p:custDataLst>
          </p:nvPr>
        </p:nvSpPr>
        <p:spPr>
          <a:xfrm>
            <a:off x="2467003" y="6122660"/>
            <a:ext cx="1089880" cy="365125"/>
          </a:xfrm>
          <a:prstGeom prst="wedgeRoundRectCallout">
            <a:avLst>
              <a:gd name="adj1" fmla="val 8653"/>
              <a:gd name="adj2" fmla="val -11505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(512,1024)</a:t>
            </a:r>
            <a:endParaRPr lang="zh-CN" altLang="en-US" sz="1600" dirty="0">
              <a:solidFill>
                <a:srgbClr val="FF0000"/>
              </a:solidFill>
              <a:latin typeface="-apple-system"/>
            </a:endParaRPr>
          </a:p>
        </p:txBody>
      </p:sp>
      <p:sp>
        <p:nvSpPr>
          <p:cNvPr id="14" name="对话气泡: 圆角矩形 13">
            <a:extLst>
              <a:ext uri="{FF2B5EF4-FFF2-40B4-BE49-F238E27FC236}">
                <a16:creationId xmlns:a16="http://schemas.microsoft.com/office/drawing/2014/main" id="{3E141050-EC22-43AF-9712-5518FBE70EB9}"/>
              </a:ext>
            </a:extLst>
          </p:cNvPr>
          <p:cNvSpPr/>
          <p:nvPr>
            <p:custDataLst>
              <p:tags r:id="rId11"/>
            </p:custDataLst>
          </p:nvPr>
        </p:nvSpPr>
        <p:spPr>
          <a:xfrm>
            <a:off x="4027059" y="6121973"/>
            <a:ext cx="1089880" cy="365125"/>
          </a:xfrm>
          <a:prstGeom prst="wedgeRoundRectCallout">
            <a:avLst>
              <a:gd name="adj1" fmla="val 5487"/>
              <a:gd name="adj2" fmla="val -148135"/>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(100,1024)</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184967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7">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
        <p:nvSpPr>
          <p:cNvPr id="12" name="对话气泡: 圆角矩形 11">
            <a:extLst>
              <a:ext uri="{FF2B5EF4-FFF2-40B4-BE49-F238E27FC236}">
                <a16:creationId xmlns:a16="http://schemas.microsoft.com/office/drawing/2014/main" id="{87C5BA89-209C-4206-ACE2-B221EC7D9857}"/>
              </a:ext>
            </a:extLst>
          </p:cNvPr>
          <p:cNvSpPr/>
          <p:nvPr>
            <p:custDataLst>
              <p:tags r:id="rId9"/>
            </p:custDataLst>
          </p:nvPr>
        </p:nvSpPr>
        <p:spPr>
          <a:xfrm>
            <a:off x="6041214"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(100,512)</a:t>
            </a:r>
            <a:endParaRPr lang="zh-CN" altLang="en-US" sz="1600" dirty="0">
              <a:solidFill>
                <a:srgbClr val="FF0000"/>
              </a:solidFill>
              <a:latin typeface="-apple-system"/>
            </a:endParaRPr>
          </a:p>
        </p:txBody>
      </p:sp>
      <p:sp>
        <p:nvSpPr>
          <p:cNvPr id="13" name="对话气泡: 圆角矩形 12">
            <a:extLst>
              <a:ext uri="{FF2B5EF4-FFF2-40B4-BE49-F238E27FC236}">
                <a16:creationId xmlns:a16="http://schemas.microsoft.com/office/drawing/2014/main" id="{12CCD717-CB8B-43F6-B5F7-494632EB9A3C}"/>
              </a:ext>
            </a:extLst>
          </p:cNvPr>
          <p:cNvSpPr/>
          <p:nvPr>
            <p:custDataLst>
              <p:tags r:id="rId10"/>
            </p:custDataLst>
          </p:nvPr>
        </p:nvSpPr>
        <p:spPr>
          <a:xfrm>
            <a:off x="2467003" y="6122660"/>
            <a:ext cx="1089880" cy="365125"/>
          </a:xfrm>
          <a:prstGeom prst="wedgeRoundRectCallout">
            <a:avLst>
              <a:gd name="adj1" fmla="val 8653"/>
              <a:gd name="adj2" fmla="val -11505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(512,1024)</a:t>
            </a:r>
            <a:endParaRPr lang="zh-CN" altLang="en-US" sz="1600" dirty="0">
              <a:solidFill>
                <a:srgbClr val="FF0000"/>
              </a:solidFill>
              <a:latin typeface="-apple-system"/>
            </a:endParaRPr>
          </a:p>
        </p:txBody>
      </p:sp>
      <p:sp>
        <p:nvSpPr>
          <p:cNvPr id="14" name="对话气泡: 圆角矩形 13">
            <a:extLst>
              <a:ext uri="{FF2B5EF4-FFF2-40B4-BE49-F238E27FC236}">
                <a16:creationId xmlns:a16="http://schemas.microsoft.com/office/drawing/2014/main" id="{3E141050-EC22-43AF-9712-5518FBE70EB9}"/>
              </a:ext>
            </a:extLst>
          </p:cNvPr>
          <p:cNvSpPr/>
          <p:nvPr>
            <p:custDataLst>
              <p:tags r:id="rId11"/>
            </p:custDataLst>
          </p:nvPr>
        </p:nvSpPr>
        <p:spPr>
          <a:xfrm>
            <a:off x="4027059" y="6121973"/>
            <a:ext cx="1089880" cy="365125"/>
          </a:xfrm>
          <a:prstGeom prst="wedgeRoundRectCallout">
            <a:avLst>
              <a:gd name="adj1" fmla="val 5487"/>
              <a:gd name="adj2" fmla="val -148135"/>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(100,1024)</a:t>
            </a:r>
            <a:endParaRPr lang="zh-CN" altLang="en-US" sz="1600" dirty="0">
              <a:solidFill>
                <a:srgbClr val="FF0000"/>
              </a:solidFill>
              <a:latin typeface="-apple-system"/>
            </a:endParaRPr>
          </a:p>
        </p:txBody>
      </p:sp>
      <p:sp>
        <p:nvSpPr>
          <p:cNvPr id="15" name="对话气泡: 圆角矩形 14">
            <a:extLst>
              <a:ext uri="{FF2B5EF4-FFF2-40B4-BE49-F238E27FC236}">
                <a16:creationId xmlns:a16="http://schemas.microsoft.com/office/drawing/2014/main" id="{A16ECAD2-9A49-4258-B6F0-145C64737CAE}"/>
              </a:ext>
            </a:extLst>
          </p:cNvPr>
          <p:cNvSpPr/>
          <p:nvPr>
            <p:custDataLst>
              <p:tags r:id="rId12"/>
            </p:custDataLst>
          </p:nvPr>
        </p:nvSpPr>
        <p:spPr>
          <a:xfrm>
            <a:off x="7131094" y="6121973"/>
            <a:ext cx="1089880" cy="365125"/>
          </a:xfrm>
          <a:prstGeom prst="wedgeRoundRectCallout">
            <a:avLst>
              <a:gd name="adj1" fmla="val 5487"/>
              <a:gd name="adj2" fmla="val -148135"/>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(100,1024)</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257922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8">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
        <p:nvSpPr>
          <p:cNvPr id="7" name="对话气泡: 圆角矩形 6">
            <a:extLst>
              <a:ext uri="{FF2B5EF4-FFF2-40B4-BE49-F238E27FC236}">
                <a16:creationId xmlns:a16="http://schemas.microsoft.com/office/drawing/2014/main" id="{0E70C1B0-10BB-4527-9357-A7F4574C6210}"/>
              </a:ext>
            </a:extLst>
          </p:cNvPr>
          <p:cNvSpPr/>
          <p:nvPr>
            <p:custDataLst>
              <p:tags r:id="rId7"/>
            </p:custDataLst>
          </p:nvPr>
        </p:nvSpPr>
        <p:spPr>
          <a:xfrm>
            <a:off x="1440535" y="2715297"/>
            <a:ext cx="1164642" cy="365125"/>
          </a:xfrm>
          <a:prstGeom prst="wedgeRoundRectCallout">
            <a:avLst>
              <a:gd name="adj1" fmla="val 2986"/>
              <a:gd name="adj2" fmla="val 1448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(100, 1024)</a:t>
            </a:r>
            <a:endParaRPr lang="zh-CN" altLang="en-US" sz="1600" dirty="0">
              <a:solidFill>
                <a:srgbClr val="FF0000"/>
              </a:solidFill>
              <a:latin typeface="-apple-system"/>
            </a:endParaRPr>
          </a:p>
        </p:txBody>
      </p:sp>
      <p:sp>
        <p:nvSpPr>
          <p:cNvPr id="11" name="对话气泡: 圆角矩形 10">
            <a:extLst>
              <a:ext uri="{FF2B5EF4-FFF2-40B4-BE49-F238E27FC236}">
                <a16:creationId xmlns:a16="http://schemas.microsoft.com/office/drawing/2014/main" id="{5CB6E1FF-6EA9-408B-9F5D-531E78D8D4FD}"/>
              </a:ext>
            </a:extLst>
          </p:cNvPr>
          <p:cNvSpPr/>
          <p:nvPr>
            <p:custDataLst>
              <p:tags r:id="rId8"/>
            </p:custDataLst>
          </p:nvPr>
        </p:nvSpPr>
        <p:spPr>
          <a:xfrm>
            <a:off x="4336135"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(1024,512)</a:t>
            </a:r>
            <a:endParaRPr lang="zh-CN" altLang="en-US" sz="1600" dirty="0">
              <a:solidFill>
                <a:srgbClr val="FF0000"/>
              </a:solidFill>
              <a:latin typeface="-apple-system"/>
            </a:endParaRPr>
          </a:p>
        </p:txBody>
      </p:sp>
      <p:sp>
        <p:nvSpPr>
          <p:cNvPr id="12" name="对话气泡: 圆角矩形 11">
            <a:extLst>
              <a:ext uri="{FF2B5EF4-FFF2-40B4-BE49-F238E27FC236}">
                <a16:creationId xmlns:a16="http://schemas.microsoft.com/office/drawing/2014/main" id="{87C5BA89-209C-4206-ACE2-B221EC7D9857}"/>
              </a:ext>
            </a:extLst>
          </p:cNvPr>
          <p:cNvSpPr/>
          <p:nvPr>
            <p:custDataLst>
              <p:tags r:id="rId9"/>
            </p:custDataLst>
          </p:nvPr>
        </p:nvSpPr>
        <p:spPr>
          <a:xfrm>
            <a:off x="6041214" y="2715298"/>
            <a:ext cx="1089880" cy="365125"/>
          </a:xfrm>
          <a:prstGeom prst="wedgeRoundRectCallout">
            <a:avLst>
              <a:gd name="adj1" fmla="val 15776"/>
              <a:gd name="adj2" fmla="val 12120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(100,512)</a:t>
            </a:r>
            <a:endParaRPr lang="zh-CN" altLang="en-US" sz="1600" dirty="0">
              <a:solidFill>
                <a:srgbClr val="FF0000"/>
              </a:solidFill>
              <a:latin typeface="-apple-system"/>
            </a:endParaRPr>
          </a:p>
        </p:txBody>
      </p:sp>
      <p:sp>
        <p:nvSpPr>
          <p:cNvPr id="13" name="对话气泡: 圆角矩形 12">
            <a:extLst>
              <a:ext uri="{FF2B5EF4-FFF2-40B4-BE49-F238E27FC236}">
                <a16:creationId xmlns:a16="http://schemas.microsoft.com/office/drawing/2014/main" id="{12CCD717-CB8B-43F6-B5F7-494632EB9A3C}"/>
              </a:ext>
            </a:extLst>
          </p:cNvPr>
          <p:cNvSpPr/>
          <p:nvPr>
            <p:custDataLst>
              <p:tags r:id="rId10"/>
            </p:custDataLst>
          </p:nvPr>
        </p:nvSpPr>
        <p:spPr>
          <a:xfrm>
            <a:off x="2467003" y="6122660"/>
            <a:ext cx="1089880" cy="365125"/>
          </a:xfrm>
          <a:prstGeom prst="wedgeRoundRectCallout">
            <a:avLst>
              <a:gd name="adj1" fmla="val 8653"/>
              <a:gd name="adj2" fmla="val -11505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(512,1024)</a:t>
            </a:r>
            <a:endParaRPr lang="zh-CN" altLang="en-US" sz="1600" dirty="0">
              <a:solidFill>
                <a:srgbClr val="FF0000"/>
              </a:solidFill>
              <a:latin typeface="-apple-system"/>
            </a:endParaRPr>
          </a:p>
        </p:txBody>
      </p:sp>
      <p:sp>
        <p:nvSpPr>
          <p:cNvPr id="14" name="对话气泡: 圆角矩形 13">
            <a:extLst>
              <a:ext uri="{FF2B5EF4-FFF2-40B4-BE49-F238E27FC236}">
                <a16:creationId xmlns:a16="http://schemas.microsoft.com/office/drawing/2014/main" id="{3E141050-EC22-43AF-9712-5518FBE70EB9}"/>
              </a:ext>
            </a:extLst>
          </p:cNvPr>
          <p:cNvSpPr/>
          <p:nvPr>
            <p:custDataLst>
              <p:tags r:id="rId11"/>
            </p:custDataLst>
          </p:nvPr>
        </p:nvSpPr>
        <p:spPr>
          <a:xfrm>
            <a:off x="4027059" y="6121973"/>
            <a:ext cx="1089880" cy="365125"/>
          </a:xfrm>
          <a:prstGeom prst="wedgeRoundRectCallout">
            <a:avLst>
              <a:gd name="adj1" fmla="val 5487"/>
              <a:gd name="adj2" fmla="val -148135"/>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(100,1024)</a:t>
            </a:r>
            <a:endParaRPr lang="zh-CN" altLang="en-US" sz="1600" dirty="0">
              <a:solidFill>
                <a:srgbClr val="FF0000"/>
              </a:solidFill>
              <a:latin typeface="-apple-system"/>
            </a:endParaRPr>
          </a:p>
        </p:txBody>
      </p:sp>
      <p:sp>
        <p:nvSpPr>
          <p:cNvPr id="15" name="对话气泡: 圆角矩形 14">
            <a:extLst>
              <a:ext uri="{FF2B5EF4-FFF2-40B4-BE49-F238E27FC236}">
                <a16:creationId xmlns:a16="http://schemas.microsoft.com/office/drawing/2014/main" id="{A16ECAD2-9A49-4258-B6F0-145C64737CAE}"/>
              </a:ext>
            </a:extLst>
          </p:cNvPr>
          <p:cNvSpPr/>
          <p:nvPr>
            <p:custDataLst>
              <p:tags r:id="rId12"/>
            </p:custDataLst>
          </p:nvPr>
        </p:nvSpPr>
        <p:spPr>
          <a:xfrm>
            <a:off x="7131094" y="6121973"/>
            <a:ext cx="1089880" cy="365125"/>
          </a:xfrm>
          <a:prstGeom prst="wedgeRoundRectCallout">
            <a:avLst>
              <a:gd name="adj1" fmla="val 5487"/>
              <a:gd name="adj2" fmla="val -148135"/>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121212"/>
                </a:solidFill>
                <a:latin typeface="-apple-system"/>
              </a:rPr>
              <a:t>(100,1024)</a:t>
            </a:r>
            <a:endParaRPr lang="zh-CN" altLang="en-US" sz="1600" dirty="0">
              <a:solidFill>
                <a:srgbClr val="FF0000"/>
              </a:solidFill>
              <a:latin typeface="-apple-system"/>
            </a:endParaRPr>
          </a:p>
        </p:txBody>
      </p:sp>
      <p:sp>
        <p:nvSpPr>
          <p:cNvPr id="16" name="对话气泡: 圆角矩形 15">
            <a:extLst>
              <a:ext uri="{FF2B5EF4-FFF2-40B4-BE49-F238E27FC236}">
                <a16:creationId xmlns:a16="http://schemas.microsoft.com/office/drawing/2014/main" id="{223AE436-300B-4EC2-A3B4-F5707DB56BBA}"/>
              </a:ext>
            </a:extLst>
          </p:cNvPr>
          <p:cNvSpPr/>
          <p:nvPr>
            <p:custDataLst>
              <p:tags r:id="rId13"/>
            </p:custDataLst>
          </p:nvPr>
        </p:nvSpPr>
        <p:spPr>
          <a:xfrm>
            <a:off x="7703464" y="3536830"/>
            <a:ext cx="1354272" cy="1016915"/>
          </a:xfrm>
          <a:prstGeom prst="wedgeRoundRectCallout">
            <a:avLst>
              <a:gd name="adj1" fmla="val -112263"/>
              <a:gd name="adj2" fmla="val 92026"/>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通过同步将张量转换为所需的形状</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340451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8</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pPr>
              <a:lnSpc>
                <a:spcPct val="100000"/>
              </a:lnSpc>
            </a:pPr>
            <a:r>
              <a:rPr lang="en-US" altLang="zh-CN" sz="2800" b="1" spc="200" dirty="0" err="1">
                <a:solidFill>
                  <a:schemeClr val="bg1"/>
                </a:solidFill>
                <a:latin typeface="Calibri" panose="020F0502020204030204" pitchFamily="34" charset="0"/>
                <a:ea typeface="微软雅黑" panose="020B0503020204020204" pitchFamily="34" charset="-122"/>
              </a:rPr>
              <a:t>ZeRO</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零冗余优化器</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13" name="图片 12">
            <a:extLst>
              <a:ext uri="{FF2B5EF4-FFF2-40B4-BE49-F238E27FC236}">
                <a16:creationId xmlns:a16="http://schemas.microsoft.com/office/drawing/2014/main" id="{F89692C8-8E27-442A-A471-312EDF0DE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90" y="867428"/>
            <a:ext cx="7129732" cy="2475308"/>
          </a:xfrm>
          <a:prstGeom prst="rect">
            <a:avLst/>
          </a:prstGeom>
        </p:spPr>
      </p:pic>
      <p:sp>
        <p:nvSpPr>
          <p:cNvPr id="14" name="文本框 13">
            <a:extLst>
              <a:ext uri="{FF2B5EF4-FFF2-40B4-BE49-F238E27FC236}">
                <a16:creationId xmlns:a16="http://schemas.microsoft.com/office/drawing/2014/main" id="{B0350E97-A688-45A9-8B18-2E2A19A910CC}"/>
              </a:ext>
            </a:extLst>
          </p:cNvPr>
          <p:cNvSpPr txBox="1"/>
          <p:nvPr/>
        </p:nvSpPr>
        <p:spPr>
          <a:xfrm>
            <a:off x="714878" y="1874951"/>
            <a:ext cx="254506" cy="954107"/>
          </a:xfrm>
          <a:prstGeom prst="rect">
            <a:avLst/>
          </a:prstGeom>
          <a:noFill/>
          <a:ln w="19050">
            <a:solidFill>
              <a:schemeClr val="accent2"/>
            </a:solidFill>
          </a:ln>
        </p:spPr>
        <p:txBody>
          <a:bodyPr wrap="square" rtlCol="0">
            <a:spAutoFit/>
          </a:bodyPr>
          <a:lstStyle/>
          <a:p>
            <a:pPr algn="ctr"/>
            <a:r>
              <a:rPr lang="zh-CN" altLang="en-US" sz="1400" b="1" dirty="0">
                <a:solidFill>
                  <a:srgbClr val="0070C0"/>
                </a:solidFill>
                <a:latin typeface="微软雅黑" pitchFamily="34" charset="-122"/>
                <a:ea typeface="微软雅黑" pitchFamily="34" charset="-122"/>
              </a:rPr>
              <a:t>前向传播</a:t>
            </a:r>
          </a:p>
        </p:txBody>
      </p:sp>
      <p:pic>
        <p:nvPicPr>
          <p:cNvPr id="15" name="图片 14">
            <a:extLst>
              <a:ext uri="{FF2B5EF4-FFF2-40B4-BE49-F238E27FC236}">
                <a16:creationId xmlns:a16="http://schemas.microsoft.com/office/drawing/2014/main" id="{B30A6E40-FE67-4EF8-9B03-B0250BE83FE2}"/>
              </a:ext>
            </a:extLst>
          </p:cNvPr>
          <p:cNvPicPr>
            <a:picLocks noChangeAspect="1"/>
          </p:cNvPicPr>
          <p:nvPr/>
        </p:nvPicPr>
        <p:blipFill rotWithShape="1">
          <a:blip r:embed="rId5">
            <a:extLst>
              <a:ext uri="{28A0092B-C50C-407E-A947-70E740481C1C}">
                <a14:useLocalDpi xmlns:a14="http://schemas.microsoft.com/office/drawing/2010/main" val="0"/>
              </a:ext>
            </a:extLst>
          </a:blip>
          <a:srcRect t="12295"/>
          <a:stretch/>
        </p:blipFill>
        <p:spPr>
          <a:xfrm>
            <a:off x="1290764" y="3708794"/>
            <a:ext cx="7161656" cy="2553464"/>
          </a:xfrm>
          <a:prstGeom prst="rect">
            <a:avLst/>
          </a:prstGeom>
        </p:spPr>
      </p:pic>
      <p:sp>
        <p:nvSpPr>
          <p:cNvPr id="21" name="文本框 20">
            <a:extLst>
              <a:ext uri="{FF2B5EF4-FFF2-40B4-BE49-F238E27FC236}">
                <a16:creationId xmlns:a16="http://schemas.microsoft.com/office/drawing/2014/main" id="{31C226DC-B0A7-4683-8565-FBD79D618E9E}"/>
              </a:ext>
            </a:extLst>
          </p:cNvPr>
          <p:cNvSpPr txBox="1"/>
          <p:nvPr/>
        </p:nvSpPr>
        <p:spPr>
          <a:xfrm>
            <a:off x="714878" y="4508472"/>
            <a:ext cx="254506" cy="954107"/>
          </a:xfrm>
          <a:prstGeom prst="rect">
            <a:avLst/>
          </a:prstGeom>
          <a:noFill/>
          <a:ln w="19050">
            <a:solidFill>
              <a:schemeClr val="accent2"/>
            </a:solidFill>
          </a:ln>
        </p:spPr>
        <p:txBody>
          <a:bodyPr wrap="square" rtlCol="0">
            <a:spAutoFit/>
          </a:bodyPr>
          <a:lstStyle/>
          <a:p>
            <a:pPr algn="ctr"/>
            <a:r>
              <a:rPr lang="zh-CN" altLang="en-US" sz="1400" b="1" dirty="0">
                <a:solidFill>
                  <a:srgbClr val="0070C0"/>
                </a:solidFill>
                <a:latin typeface="微软雅黑" pitchFamily="34" charset="-122"/>
                <a:ea typeface="微软雅黑" pitchFamily="34" charset="-122"/>
              </a:rPr>
              <a:t>反向传播</a:t>
            </a:r>
          </a:p>
        </p:txBody>
      </p:sp>
    </p:spTree>
    <p:custDataLst>
      <p:tags r:id="rId1"/>
    </p:custDataLst>
    <p:extLst>
      <p:ext uri="{BB962C8B-B14F-4D97-AF65-F5344CB8AC3E}">
        <p14:creationId xmlns:p14="http://schemas.microsoft.com/office/powerpoint/2010/main" val="172666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9</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张量分片策略</a:t>
            </a:r>
            <a:r>
              <a:rPr lang="en-US" altLang="zh-CN" dirty="0"/>
              <a:t>——</a:t>
            </a:r>
            <a:r>
              <a:rPr lang="zh-CN" altLang="en-US" dirty="0"/>
              <a:t>以</a:t>
            </a:r>
            <a:r>
              <a:rPr lang="en-US" altLang="zh-CN" dirty="0"/>
              <a:t>2x2GPU</a:t>
            </a:r>
            <a:r>
              <a:rPr lang="zh-CN" altLang="en-US" dirty="0"/>
              <a:t>矩阵相乘为例</a:t>
            </a:r>
            <a:endParaRPr kumimoji="1" lang="zh-CN" altLang="en-US" dirty="0"/>
          </a:p>
        </p:txBody>
      </p:sp>
      <p:pic>
        <p:nvPicPr>
          <p:cNvPr id="5" name="图片 4">
            <a:extLst>
              <a:ext uri="{FF2B5EF4-FFF2-40B4-BE49-F238E27FC236}">
                <a16:creationId xmlns:a16="http://schemas.microsoft.com/office/drawing/2014/main" id="{60EB55A1-A0BB-4C8E-82DE-54B402720425}"/>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009310" y="890566"/>
            <a:ext cx="4946663" cy="5351463"/>
          </a:xfrm>
          <a:prstGeom prst="rect">
            <a:avLst/>
          </a:prstGeom>
        </p:spPr>
      </p:pic>
      <p:sp>
        <p:nvSpPr>
          <p:cNvPr id="7" name="对话气泡: 圆角矩形 6">
            <a:extLst>
              <a:ext uri="{FF2B5EF4-FFF2-40B4-BE49-F238E27FC236}">
                <a16:creationId xmlns:a16="http://schemas.microsoft.com/office/drawing/2014/main" id="{E8E72566-2BC7-4CC0-A00F-AA247F28254A}"/>
              </a:ext>
            </a:extLst>
          </p:cNvPr>
          <p:cNvSpPr/>
          <p:nvPr>
            <p:custDataLst>
              <p:tags r:id="rId5"/>
            </p:custDataLst>
          </p:nvPr>
        </p:nvSpPr>
        <p:spPr>
          <a:xfrm>
            <a:off x="1604513" y="1061048"/>
            <a:ext cx="1725283" cy="767751"/>
          </a:xfrm>
          <a:prstGeom prst="wedgeRoundRectCallout">
            <a:avLst>
              <a:gd name="adj1" fmla="val 114713"/>
              <a:gd name="adj2" fmla="val 9673"/>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121212"/>
                </a:solidFill>
                <a:latin typeface="-apple-system"/>
              </a:rPr>
              <a:t>2x2GPU</a:t>
            </a:r>
            <a:r>
              <a:rPr lang="zh-CN" altLang="en-US" sz="1600" b="1" dirty="0">
                <a:solidFill>
                  <a:srgbClr val="121212"/>
                </a:solidFill>
                <a:latin typeface="-apple-system"/>
              </a:rPr>
              <a:t>组</a:t>
            </a:r>
            <a:r>
              <a:rPr lang="en-US" altLang="zh-CN" sz="1600" b="1" dirty="0">
                <a:solidFill>
                  <a:srgbClr val="121212"/>
                </a:solidFill>
                <a:latin typeface="-apple-system"/>
              </a:rPr>
              <a:t>Tensor</a:t>
            </a:r>
            <a:r>
              <a:rPr lang="zh-CN" altLang="en-US" sz="1600" b="1" dirty="0">
                <a:solidFill>
                  <a:srgbClr val="121212"/>
                </a:solidFill>
                <a:latin typeface="-apple-system"/>
              </a:rPr>
              <a:t>的不同划分方式</a:t>
            </a:r>
            <a:endParaRPr lang="zh-CN" altLang="en-US" sz="1600" b="1" dirty="0">
              <a:solidFill>
                <a:srgbClr val="FF0000"/>
              </a:solidFill>
              <a:latin typeface="-apple-system"/>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421C0A0-CEA0-4ACB-A0D7-E67EC328D742}"/>
                  </a:ext>
                </a:extLst>
              </p:cNvPr>
              <p:cNvSpPr/>
              <p:nvPr>
                <p:custDataLst>
                  <p:tags r:id="rId6"/>
                </p:custDataLst>
              </p:nvPr>
            </p:nvSpPr>
            <p:spPr>
              <a:xfrm>
                <a:off x="188026" y="2212385"/>
                <a:ext cx="3892267" cy="3874202"/>
              </a:xfrm>
              <a:prstGeom prst="rect">
                <a:avLst/>
              </a:prstGeom>
            </p:spPr>
            <p:txBody>
              <a:bodyPr wrap="square">
                <a:spAutoFit/>
              </a:bodyPr>
              <a:lstStyle/>
              <a:p>
                <a:pPr>
                  <a:lnSpc>
                    <a:spcPct val="125000"/>
                  </a:lnSpc>
                </a:pP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m:t>
                    </m:r>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r>
                      <a:rPr lang="zh-CN" altLang="en-US" b="1" i="1">
                        <a:solidFill>
                          <a:srgbClr val="121212"/>
                        </a:solidFill>
                        <a:latin typeface="Cambria Math" panose="02040503050406030204" pitchFamily="18" charset="0"/>
                      </a:rPr>
                      <m:t>的</m:t>
                    </m:r>
                  </m:oMath>
                </a14:m>
                <a:r>
                  <a:rPr lang="en-US" altLang="zh-CN" b="1" dirty="0">
                    <a:solidFill>
                      <a:srgbClr val="121212"/>
                    </a:solidFill>
                    <a:latin typeface="-apple-system"/>
                  </a:rPr>
                  <a:t>GPU</a:t>
                </a:r>
                <a:r>
                  <a:rPr lang="zh-CN" altLang="en-US" b="1" dirty="0">
                    <a:solidFill>
                      <a:srgbClr val="121212"/>
                    </a:solidFill>
                    <a:latin typeface="-apple-system"/>
                  </a:rPr>
                  <a:t>组，</a:t>
                </a:r>
                <a:r>
                  <a:rPr lang="en-US" altLang="zh-CN" b="1" dirty="0"/>
                  <a:t>N</a:t>
                </a:r>
                <a:r>
                  <a:rPr lang="zh-CN" altLang="en-US" b="1" dirty="0"/>
                  <a:t>维张量对应策略</a:t>
                </a:r>
                <a14:m>
                  <m:oMath xmlns:m="http://schemas.openxmlformats.org/officeDocument/2006/math">
                    <m:sSub>
                      <m:sSubPr>
                        <m:ctrlPr>
                          <a:rPr lang="en-US" altLang="zh-CN" b="1" i="1" dirty="0" smtClean="0">
                            <a:latin typeface="Cambria Math" panose="02040503050406030204" pitchFamily="18" charset="0"/>
                          </a:rPr>
                        </m:ctrlPr>
                      </m:sSubPr>
                      <m:e>
                        <m:sSub>
                          <m:sSubPr>
                            <m:ctrlPr>
                              <a:rPr lang="en-US" altLang="zh-CN" b="1" i="1" dirty="0" smtClean="0">
                                <a:latin typeface="Cambria Math" panose="02040503050406030204" pitchFamily="18" charset="0"/>
                              </a:rPr>
                            </m:ctrlPr>
                          </m:sSubP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𝑿</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𝑿</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e>
                      <m:sub>
                        <m:r>
                          <a:rPr lang="en-US" altLang="zh-CN" b="1" i="1" dirty="0" smtClean="0">
                            <a:latin typeface="Cambria Math" panose="02040503050406030204" pitchFamily="18" charset="0"/>
                          </a:rPr>
                          <m:t>𝑵</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zh-CN" altLang="en-US" b="1" i="1"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𝑿</m:t>
                        </m:r>
                      </m:e>
                      <m:sub>
                        <m:r>
                          <a:rPr lang="en-US" altLang="zh-CN" b="1" i="1" dirty="0" smtClean="0">
                            <a:latin typeface="Cambria Math" panose="02040503050406030204" pitchFamily="18" charset="0"/>
                          </a:rPr>
                          <m:t>𝒊</m:t>
                        </m:r>
                      </m:sub>
                    </m:sSub>
                  </m:oMath>
                </a14:m>
                <a:r>
                  <a:rPr lang="en-US" altLang="zh-CN" b="1" dirty="0"/>
                  <a:t>=</a:t>
                </a:r>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14:m>
                  <m:oMath xmlns:m="http://schemas.openxmlformats.org/officeDocument/2006/math">
                    <m:r>
                      <a:rPr lang="en-US" altLang="zh-CN" i="1" dirty="0" smtClean="0">
                        <a:solidFill>
                          <a:prstClr val="black"/>
                        </a:solidFill>
                        <a:latin typeface="Cambria Math" panose="02040503050406030204" pitchFamily="18" charset="0"/>
                        <a:ea typeface="微软雅黑"/>
                      </a:rPr>
                      <m:t>𝑅</m:t>
                    </m:r>
                  </m:oMath>
                </a14:m>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oMath>
                </a14:m>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1</m:t>
                        </m:r>
                      </m:sup>
                    </m:sSup>
                  </m:oMath>
                </a14:m>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01</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smtClean="0">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lang="en-US" altLang="zh-CN" b="0" i="1" dirty="0" smtClean="0">
                            <a:solidFill>
                              <a:prstClr val="black"/>
                            </a:solidFill>
                            <a:latin typeface="Cambria Math" panose="02040503050406030204" pitchFamily="18" charset="0"/>
                          </a:rPr>
                          <m:t>1</m:t>
                        </m:r>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𝟎</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dirty="0">
                  <a:solidFill>
                    <a:prstClr val="black"/>
                  </a:solidFill>
                </a:endParaRPr>
              </a:p>
            </p:txBody>
          </p:sp>
        </mc:Choice>
        <mc:Fallback xmlns="">
          <p:sp>
            <p:nvSpPr>
              <p:cNvPr id="8" name="矩形 7">
                <a:extLst>
                  <a:ext uri="{FF2B5EF4-FFF2-40B4-BE49-F238E27FC236}">
                    <a16:creationId xmlns:a16="http://schemas.microsoft.com/office/drawing/2014/main" id="{8421C0A0-CEA0-4ACB-A0D7-E67EC328D742}"/>
                  </a:ext>
                </a:extLst>
              </p:cNvPr>
              <p:cNvSpPr>
                <a:spLocks noRot="1" noChangeAspect="1" noMove="1" noResize="1" noEditPoints="1" noAdjustHandles="1" noChangeArrowheads="1" noChangeShapeType="1" noTextEdit="1"/>
              </p:cNvSpPr>
              <p:nvPr/>
            </p:nvSpPr>
            <p:spPr>
              <a:xfrm>
                <a:off x="188026" y="2212385"/>
                <a:ext cx="3892267" cy="3874202"/>
              </a:xfrm>
              <a:prstGeom prst="rect">
                <a:avLst/>
              </a:prstGeom>
              <a:blipFill>
                <a:blip r:embed="rId10"/>
                <a:stretch>
                  <a:fillRect l="-1097" b="-173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1482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9</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张量分片策略</a:t>
            </a:r>
            <a:r>
              <a:rPr lang="en-US" altLang="zh-CN" dirty="0"/>
              <a:t>——</a:t>
            </a:r>
            <a:r>
              <a:rPr lang="zh-CN" altLang="en-US" dirty="0"/>
              <a:t>以</a:t>
            </a:r>
            <a:r>
              <a:rPr lang="en-US" altLang="zh-CN" dirty="0"/>
              <a:t>2x2GPU</a:t>
            </a:r>
            <a:r>
              <a:rPr lang="zh-CN" altLang="en-US" dirty="0"/>
              <a:t>矩阵相乘为例</a:t>
            </a:r>
            <a:endParaRPr kumimoji="1" lang="zh-CN" altLang="en-US" dirty="0"/>
          </a:p>
        </p:txBody>
      </p:sp>
      <p:pic>
        <p:nvPicPr>
          <p:cNvPr id="5" name="图片 4">
            <a:extLst>
              <a:ext uri="{FF2B5EF4-FFF2-40B4-BE49-F238E27FC236}">
                <a16:creationId xmlns:a16="http://schemas.microsoft.com/office/drawing/2014/main" id="{60EB55A1-A0BB-4C8E-82DE-54B402720425}"/>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4009310" y="890566"/>
            <a:ext cx="4946663" cy="5351463"/>
          </a:xfrm>
          <a:prstGeom prst="rect">
            <a:avLst/>
          </a:prstGeom>
        </p:spPr>
      </p:pic>
      <p:sp>
        <p:nvSpPr>
          <p:cNvPr id="7" name="对话气泡: 圆角矩形 6">
            <a:extLst>
              <a:ext uri="{FF2B5EF4-FFF2-40B4-BE49-F238E27FC236}">
                <a16:creationId xmlns:a16="http://schemas.microsoft.com/office/drawing/2014/main" id="{E8E72566-2BC7-4CC0-A00F-AA247F28254A}"/>
              </a:ext>
            </a:extLst>
          </p:cNvPr>
          <p:cNvSpPr/>
          <p:nvPr>
            <p:custDataLst>
              <p:tags r:id="rId5"/>
            </p:custDataLst>
          </p:nvPr>
        </p:nvSpPr>
        <p:spPr>
          <a:xfrm>
            <a:off x="1604513" y="1061048"/>
            <a:ext cx="1725283" cy="767751"/>
          </a:xfrm>
          <a:prstGeom prst="wedgeRoundRectCallout">
            <a:avLst>
              <a:gd name="adj1" fmla="val 114713"/>
              <a:gd name="adj2" fmla="val 9673"/>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121212"/>
                </a:solidFill>
                <a:latin typeface="-apple-system"/>
              </a:rPr>
              <a:t>2x2GPU</a:t>
            </a:r>
            <a:r>
              <a:rPr lang="zh-CN" altLang="en-US" sz="1600" b="1" dirty="0">
                <a:solidFill>
                  <a:srgbClr val="121212"/>
                </a:solidFill>
                <a:latin typeface="-apple-system"/>
              </a:rPr>
              <a:t>组</a:t>
            </a:r>
            <a:r>
              <a:rPr lang="en-US" altLang="zh-CN" sz="1600" b="1" dirty="0">
                <a:solidFill>
                  <a:srgbClr val="121212"/>
                </a:solidFill>
                <a:latin typeface="-apple-system"/>
              </a:rPr>
              <a:t>Tensor</a:t>
            </a:r>
            <a:r>
              <a:rPr lang="zh-CN" altLang="en-US" sz="1600" b="1" dirty="0">
                <a:solidFill>
                  <a:srgbClr val="121212"/>
                </a:solidFill>
                <a:latin typeface="-apple-system"/>
              </a:rPr>
              <a:t>的不同划分方式</a:t>
            </a:r>
            <a:endParaRPr lang="zh-CN" altLang="en-US" sz="1600" b="1" dirty="0">
              <a:solidFill>
                <a:srgbClr val="FF0000"/>
              </a:solidFill>
              <a:latin typeface="-apple-system"/>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421C0A0-CEA0-4ACB-A0D7-E67EC328D742}"/>
                  </a:ext>
                </a:extLst>
              </p:cNvPr>
              <p:cNvSpPr/>
              <p:nvPr>
                <p:custDataLst>
                  <p:tags r:id="rId6"/>
                </p:custDataLst>
              </p:nvPr>
            </p:nvSpPr>
            <p:spPr>
              <a:xfrm>
                <a:off x="188026" y="2212385"/>
                <a:ext cx="3892267" cy="3874202"/>
              </a:xfrm>
              <a:prstGeom prst="rect">
                <a:avLst/>
              </a:prstGeom>
            </p:spPr>
            <p:txBody>
              <a:bodyPr wrap="square">
                <a:spAutoFit/>
              </a:bodyPr>
              <a:lstStyle/>
              <a:p>
                <a:pPr>
                  <a:lnSpc>
                    <a:spcPct val="125000"/>
                  </a:lnSpc>
                </a:pP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m:t>
                    </m:r>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r>
                      <a:rPr lang="zh-CN" altLang="en-US" b="1" i="1">
                        <a:solidFill>
                          <a:srgbClr val="121212"/>
                        </a:solidFill>
                        <a:latin typeface="Cambria Math" panose="02040503050406030204" pitchFamily="18" charset="0"/>
                      </a:rPr>
                      <m:t>的</m:t>
                    </m:r>
                  </m:oMath>
                </a14:m>
                <a:r>
                  <a:rPr lang="en-US" altLang="zh-CN" b="1" dirty="0">
                    <a:solidFill>
                      <a:srgbClr val="121212"/>
                    </a:solidFill>
                    <a:latin typeface="-apple-system"/>
                  </a:rPr>
                  <a:t>GPU</a:t>
                </a:r>
                <a:r>
                  <a:rPr lang="zh-CN" altLang="en-US" b="1" dirty="0">
                    <a:solidFill>
                      <a:srgbClr val="121212"/>
                    </a:solidFill>
                    <a:latin typeface="-apple-system"/>
                  </a:rPr>
                  <a:t>组，</a:t>
                </a:r>
                <a:r>
                  <a:rPr lang="en-US" altLang="zh-CN" b="1" dirty="0"/>
                  <a:t>N</a:t>
                </a:r>
                <a:r>
                  <a:rPr lang="zh-CN" altLang="en-US" b="1" dirty="0"/>
                  <a:t>维张量对应策略</a:t>
                </a:r>
                <a14:m>
                  <m:oMath xmlns:m="http://schemas.openxmlformats.org/officeDocument/2006/math">
                    <m:sSub>
                      <m:sSubPr>
                        <m:ctrlPr>
                          <a:rPr lang="en-US" altLang="zh-CN" b="1" i="1" dirty="0" smtClean="0">
                            <a:latin typeface="Cambria Math" panose="02040503050406030204" pitchFamily="18" charset="0"/>
                          </a:rPr>
                        </m:ctrlPr>
                      </m:sSubPr>
                      <m:e>
                        <m:sSub>
                          <m:sSubPr>
                            <m:ctrlPr>
                              <a:rPr lang="en-US" altLang="zh-CN" b="1" i="1" dirty="0" smtClean="0">
                                <a:latin typeface="Cambria Math" panose="02040503050406030204" pitchFamily="18" charset="0"/>
                              </a:rPr>
                            </m:ctrlPr>
                          </m:sSubP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𝑿</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𝑿</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e>
                      <m:sub>
                        <m:r>
                          <a:rPr lang="en-US" altLang="zh-CN" b="1" i="1" dirty="0" smtClean="0">
                            <a:latin typeface="Cambria Math" panose="02040503050406030204" pitchFamily="18" charset="0"/>
                          </a:rPr>
                          <m:t>𝑵</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zh-CN" altLang="en-US" b="1" i="1"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𝑿</m:t>
                        </m:r>
                      </m:e>
                      <m:sub>
                        <m:r>
                          <a:rPr lang="en-US" altLang="zh-CN" b="1" i="1" dirty="0" smtClean="0">
                            <a:latin typeface="Cambria Math" panose="02040503050406030204" pitchFamily="18" charset="0"/>
                          </a:rPr>
                          <m:t>𝒊</m:t>
                        </m:r>
                      </m:sub>
                    </m:sSub>
                  </m:oMath>
                </a14:m>
                <a:r>
                  <a:rPr lang="en-US" altLang="zh-CN" b="1" dirty="0"/>
                  <a:t>=</a:t>
                </a:r>
              </a:p>
              <a:p>
                <a:pPr marL="342900" marR="0" lvl="0" indent="-342900" algn="l" defTabSz="457200" rtl="0" eaLnBrk="1" fontAlgn="auto" latinLnBrk="0" hangingPunct="1">
                  <a:lnSpc>
                    <a:spcPct val="125000"/>
                  </a:lnSpc>
                  <a:spcBef>
                    <a:spcPts val="0"/>
                  </a:spcBef>
                  <a:spcAft>
                    <a:spcPts val="0"/>
                  </a:spcAft>
                  <a:buClrTx/>
                  <a:buSzTx/>
                  <a:buFont typeface="Arial" panose="020B0604020202020204" pitchFamily="34" charset="0"/>
                  <a:buChar char="•"/>
                  <a:tabLst/>
                  <a:defRPr/>
                </a:pPr>
                <a14:m>
                  <m:oMath xmlns:m="http://schemas.openxmlformats.org/officeDocument/2006/math">
                    <m:r>
                      <a:rPr lang="en-US" altLang="zh-CN" i="1" dirty="0" smtClean="0">
                        <a:solidFill>
                          <a:prstClr val="black"/>
                        </a:solidFill>
                        <a:latin typeface="Cambria Math" panose="02040503050406030204" pitchFamily="18" charset="0"/>
                        <a:ea typeface="微软雅黑"/>
                      </a:rPr>
                      <m:t>𝑅</m:t>
                    </m:r>
                  </m:oMath>
                </a14:m>
                <a:r>
                  <a:rPr lang="zh-CN" altLang="en-US" dirty="0">
                    <a:solidFill>
                      <a:prstClr val="black"/>
                    </a:solidFill>
                    <a:latin typeface="Calibri"/>
                    <a:ea typeface="微软雅黑"/>
                  </a:rPr>
                  <a:t>：该维度复制</a:t>
                </a:r>
                <a:endParaRPr lang="en-US" altLang="zh-CN" dirty="0">
                  <a:solidFill>
                    <a:prstClr val="black"/>
                  </a:solidFill>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：沿</a:t>
                </a:r>
                <a:r>
                  <a:rPr lang="zh-CN" altLang="en-US" noProof="0" dirty="0">
                    <a:solidFill>
                      <a:prstClr val="black"/>
                    </a:solidFill>
                  </a:rPr>
                  <a:t>该维度</a:t>
                </a:r>
                <a:r>
                  <a:rPr lang="zh-CN" altLang="en-US" b="1" noProof="0" dirty="0">
                    <a:solidFill>
                      <a:prstClr val="black"/>
                    </a:solidFill>
                  </a:rPr>
                  <a:t>均匀切分</a:t>
                </a:r>
                <a:r>
                  <a:rPr lang="zh-CN" altLang="en-US" noProof="0"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oMath>
                </a14:m>
                <a:r>
                  <a:rPr lang="zh-CN" altLang="en-US" noProof="0" dirty="0">
                    <a:solidFill>
                      <a:prstClr val="black"/>
                    </a:solidFill>
                  </a:rPr>
                  <a:t>份</a:t>
                </a:r>
                <a:r>
                  <a:rPr lang="zh-CN" altLang="en-US" dirty="0">
                    <a:solidFill>
                      <a:prstClr val="black"/>
                    </a:solidFill>
                  </a:rPr>
                  <a:t>，在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按行放置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1</m:t>
                        </m:r>
                      </m:sup>
                    </m:sSup>
                  </m:oMath>
                </a14:m>
                <a:r>
                  <a:rPr lang="zh-CN" altLang="en-US" dirty="0">
                    <a:solidFill>
                      <a:prstClr val="black"/>
                    </a:solidFill>
                  </a:rPr>
                  <a:t>：沿该维度</a:t>
                </a:r>
                <a:r>
                  <a:rPr lang="zh-CN" altLang="en-US" b="1" dirty="0">
                    <a:solidFill>
                      <a:prstClr val="black"/>
                    </a:solidFill>
                  </a:rPr>
                  <a:t>均匀切分</a:t>
                </a:r>
                <a:r>
                  <a:rPr lang="zh-CN" altLang="en-US" dirty="0">
                    <a:solidFill>
                      <a:prstClr val="black"/>
                    </a:solidFill>
                  </a:rPr>
                  <a:t>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按列放置</a:t>
                </a:r>
                <a:endParaRPr kumimoji="0" lang="en-US" altLang="zh-CN" b="1"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01</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𝟎</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smtClean="0">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a:solidFill>
                              <a:srgbClr val="121212"/>
                            </a:solidFill>
                            <a:latin typeface="Cambria Math" panose="02040503050406030204" pitchFamily="18" charset="0"/>
                          </a:rPr>
                          <m:t>𝟏</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先行后列放置</a:t>
                </a:r>
                <a:endParaRPr kumimoji="0" lang="en-US" altLang="zh-CN" b="0" i="0" u="none" strike="noStrike" kern="1200" cap="none" spc="0" normalizeH="0" baseline="0" noProof="0" dirty="0">
                  <a:ln>
                    <a:noFill/>
                  </a:ln>
                  <a:solidFill>
                    <a:prstClr val="black"/>
                  </a:solidFill>
                  <a:effectLst/>
                  <a:uLnTx/>
                  <a:uFillTx/>
                  <a:latin typeface="Calibri"/>
                  <a:ea typeface="微软雅黑"/>
                </a:endParaRPr>
              </a:p>
              <a:p>
                <a:pPr marL="342900" indent="-342900">
                  <a:lnSpc>
                    <a:spcPct val="125000"/>
                  </a:lnSpc>
                  <a:buFont typeface="Arial" panose="020B0604020202020204" pitchFamily="34" charset="0"/>
                  <a:buChar char="•"/>
                  <a:defRPr/>
                </a:pPr>
                <a14:m>
                  <m:oMath xmlns:m="http://schemas.openxmlformats.org/officeDocument/2006/math">
                    <m:sSup>
                      <m:sSupPr>
                        <m:ctrlP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ctrlPr>
                      </m:sSupPr>
                      <m:e>
                        <m:r>
                          <a:rPr lang="en-US" altLang="zh-CN" i="1" dirty="0">
                            <a:solidFill>
                              <a:prstClr val="black"/>
                            </a:solidFill>
                            <a:latin typeface="Cambria Math" panose="02040503050406030204" pitchFamily="18" charset="0"/>
                          </a:rPr>
                          <m:t>𝑆</m:t>
                        </m:r>
                      </m:e>
                      <m:sup>
                        <m:r>
                          <a:rPr lang="en-US" altLang="zh-CN" b="0" i="1" dirty="0" smtClean="0">
                            <a:solidFill>
                              <a:prstClr val="black"/>
                            </a:solidFill>
                            <a:latin typeface="Cambria Math" panose="02040503050406030204" pitchFamily="18" charset="0"/>
                          </a:rPr>
                          <m:t>1</m:t>
                        </m:r>
                        <m:r>
                          <a:rPr kumimoji="0" lang="en-US" altLang="zh-CN"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a:rPr>
                          <m:t>0</m:t>
                        </m:r>
                      </m:sup>
                    </m:sSup>
                  </m:oMath>
                </a14:m>
                <a:r>
                  <a:rPr kumimoji="0" lang="zh-CN" altLang="en-US" b="0" i="0" u="none" strike="noStrike" kern="1200" cap="none" spc="0" normalizeH="0" baseline="0" noProof="0" dirty="0">
                    <a:ln>
                      <a:noFill/>
                    </a:ln>
                    <a:solidFill>
                      <a:prstClr val="black"/>
                    </a:solidFill>
                    <a:effectLst/>
                    <a:uLnTx/>
                    <a:uFillTx/>
                    <a:latin typeface="Calibri"/>
                    <a:ea typeface="微软雅黑"/>
                  </a:rPr>
                  <a:t>：</a:t>
                </a:r>
                <a:r>
                  <a:rPr lang="zh-CN" altLang="en-US" dirty="0">
                    <a:solidFill>
                      <a:prstClr val="black"/>
                    </a:solidFill>
                  </a:rPr>
                  <a:t>沿该维度均匀切分为</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𝟏</m:t>
                        </m:r>
                      </m:sub>
                    </m:sSub>
                    <m:r>
                      <a:rPr lang="en-US" altLang="zh-CN" b="1" i="1">
                        <a:solidFill>
                          <a:srgbClr val="121212"/>
                        </a:solidFill>
                        <a:latin typeface="Cambria Math" panose="02040503050406030204" pitchFamily="18" charset="0"/>
                      </a:rPr>
                      <m:t> </m:t>
                    </m:r>
                  </m:oMath>
                </a14:m>
                <a:r>
                  <a:rPr lang="en-US" altLang="zh-CN" dirty="0">
                    <a:solidFill>
                      <a:prstClr val="black"/>
                    </a:solidFill>
                  </a:rPr>
                  <a:t>x</a:t>
                </a:r>
                <a14:m>
                  <m:oMath xmlns:m="http://schemas.openxmlformats.org/officeDocument/2006/math">
                    <m:sSub>
                      <m:sSubPr>
                        <m:ctrlPr>
                          <a:rPr lang="en-US" altLang="zh-CN" b="1" i="1">
                            <a:solidFill>
                              <a:srgbClr val="121212"/>
                            </a:solidFill>
                            <a:latin typeface="Cambria Math" panose="02040503050406030204" pitchFamily="18" charset="0"/>
                          </a:rPr>
                        </m:ctrlPr>
                      </m:sSubPr>
                      <m:e>
                        <m:r>
                          <a:rPr lang="en-US" altLang="zh-CN" b="1" i="1">
                            <a:solidFill>
                              <a:srgbClr val="121212"/>
                            </a:solidFill>
                            <a:latin typeface="Cambria Math" panose="02040503050406030204" pitchFamily="18" charset="0"/>
                          </a:rPr>
                          <m:t> </m:t>
                        </m:r>
                        <m:r>
                          <a:rPr lang="en-US" altLang="zh-CN" b="1" i="1">
                            <a:solidFill>
                              <a:srgbClr val="121212"/>
                            </a:solidFill>
                            <a:latin typeface="Cambria Math" panose="02040503050406030204" pitchFamily="18" charset="0"/>
                          </a:rPr>
                          <m:t>𝒏</m:t>
                        </m:r>
                      </m:e>
                      <m:sub>
                        <m:r>
                          <a:rPr lang="en-US" altLang="zh-CN" b="1" i="1" smtClean="0">
                            <a:solidFill>
                              <a:srgbClr val="121212"/>
                            </a:solidFill>
                            <a:latin typeface="Cambria Math" panose="02040503050406030204" pitchFamily="18" charset="0"/>
                          </a:rPr>
                          <m:t>𝟎</m:t>
                        </m:r>
                      </m:sub>
                    </m:sSub>
                  </m:oMath>
                </a14:m>
                <a:r>
                  <a:rPr lang="zh-CN" altLang="en-US" dirty="0">
                    <a:solidFill>
                      <a:prstClr val="black"/>
                    </a:solidFill>
                  </a:rPr>
                  <a:t>份，在</a:t>
                </a:r>
                <a:r>
                  <a:rPr lang="en-US" altLang="zh-CN" dirty="0">
                    <a:solidFill>
                      <a:prstClr val="black"/>
                    </a:solidFill>
                  </a:rPr>
                  <a:t>GPU</a:t>
                </a:r>
                <a:r>
                  <a:rPr lang="zh-CN" altLang="en-US" dirty="0">
                    <a:solidFill>
                      <a:prstClr val="black"/>
                    </a:solidFill>
                  </a:rPr>
                  <a:t>组中</a:t>
                </a:r>
                <a:r>
                  <a:rPr lang="zh-CN" altLang="en-US" b="1" dirty="0">
                    <a:solidFill>
                      <a:prstClr val="black"/>
                    </a:solidFill>
                  </a:rPr>
                  <a:t>先列后行放置</a:t>
                </a:r>
                <a:endParaRPr lang="en-US" altLang="zh-CN" dirty="0">
                  <a:solidFill>
                    <a:prstClr val="black"/>
                  </a:solidFill>
                </a:endParaRPr>
              </a:p>
            </p:txBody>
          </p:sp>
        </mc:Choice>
        <mc:Fallback xmlns="">
          <p:sp>
            <p:nvSpPr>
              <p:cNvPr id="8" name="矩形 7">
                <a:extLst>
                  <a:ext uri="{FF2B5EF4-FFF2-40B4-BE49-F238E27FC236}">
                    <a16:creationId xmlns:a16="http://schemas.microsoft.com/office/drawing/2014/main" id="{8421C0A0-CEA0-4ACB-A0D7-E67EC328D742}"/>
                  </a:ext>
                </a:extLst>
              </p:cNvPr>
              <p:cNvSpPr>
                <a:spLocks noRot="1" noChangeAspect="1" noMove="1" noResize="1" noEditPoints="1" noAdjustHandles="1" noChangeArrowheads="1" noChangeShapeType="1" noTextEdit="1"/>
              </p:cNvSpPr>
              <p:nvPr/>
            </p:nvSpPr>
            <p:spPr>
              <a:xfrm>
                <a:off x="188026" y="2212385"/>
                <a:ext cx="3892267" cy="3874202"/>
              </a:xfrm>
              <a:prstGeom prst="rect">
                <a:avLst/>
              </a:prstGeom>
              <a:blipFill>
                <a:blip r:embed="rId12"/>
                <a:stretch>
                  <a:fillRect l="-1097" b="-173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252BE6EC-6CF2-4826-9A4B-0BE0C06A18EF}"/>
              </a:ext>
            </a:extLst>
          </p:cNvPr>
          <p:cNvSpPr/>
          <p:nvPr>
            <p:custDataLst>
              <p:tags r:id="rId7"/>
            </p:custDataLst>
          </p:nvPr>
        </p:nvSpPr>
        <p:spPr>
          <a:xfrm>
            <a:off x="15804" y="0"/>
            <a:ext cx="9144000"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89">
            <a:extLst>
              <a:ext uri="{FF2B5EF4-FFF2-40B4-BE49-F238E27FC236}">
                <a16:creationId xmlns:a16="http://schemas.microsoft.com/office/drawing/2014/main" id="{97B1C957-51AB-45FF-A8E1-271C5610432C}"/>
              </a:ext>
            </a:extLst>
          </p:cNvPr>
          <p:cNvSpPr/>
          <p:nvPr>
            <p:custDataLst>
              <p:tags r:id="rId8"/>
            </p:custDataLst>
          </p:nvPr>
        </p:nvSpPr>
        <p:spPr>
          <a:xfrm>
            <a:off x="366007" y="2416967"/>
            <a:ext cx="8443595" cy="2035810"/>
          </a:xfrm>
          <a:prstGeom prst="roundRect">
            <a:avLst>
              <a:gd name="adj" fmla="val 14052"/>
            </a:avLst>
          </a:prstGeom>
          <a:solidFill>
            <a:schemeClr val="bg1"/>
          </a:solidFill>
          <a:ln w="57150">
            <a:solidFill>
              <a:srgbClr val="00B0F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现有工作一般只</a:t>
            </a:r>
            <a:r>
              <a:rPr lang="zh-CN" altLang="en-US" sz="28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手动设计</a:t>
            </a:r>
            <a:r>
              <a:rPr lang="zh-CN" altLang="en-US" sz="28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并行方案，组合较少策略；而如果组合多种策略，</a:t>
            </a:r>
            <a:r>
              <a:rPr lang="zh-CN" altLang="en-US" sz="28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策略搜索空间很大</a:t>
            </a:r>
            <a:endParaRPr lang="zh-CN" altLang="en-US" sz="28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5606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02643327-25A7-0A4A-AEFB-68E2926FB29F}"/>
              </a:ext>
            </a:extLst>
          </p:cNvPr>
          <p:cNvGrpSpPr/>
          <p:nvPr/>
        </p:nvGrpSpPr>
        <p:grpSpPr>
          <a:xfrm>
            <a:off x="2128594" y="1936877"/>
            <a:ext cx="4883457" cy="2502073"/>
            <a:chOff x="2128594" y="1936877"/>
            <a:chExt cx="4883457" cy="2502073"/>
          </a:xfrm>
        </p:grpSpPr>
        <p:grpSp>
          <p:nvGrpSpPr>
            <p:cNvPr id="5" name="组合 4">
              <a:extLst>
                <a:ext uri="{FF2B5EF4-FFF2-40B4-BE49-F238E27FC236}">
                  <a16:creationId xmlns:a16="http://schemas.microsoft.com/office/drawing/2014/main" id="{DEAF99C1-E930-BC43-8BF4-AB242F9AD910}"/>
                </a:ext>
              </a:extLst>
            </p:cNvPr>
            <p:cNvGrpSpPr/>
            <p:nvPr/>
          </p:nvGrpSpPr>
          <p:grpSpPr>
            <a:xfrm>
              <a:off x="2128594" y="1936877"/>
              <a:ext cx="4880195" cy="461665"/>
              <a:chOff x="2318742" y="2198492"/>
              <a:chExt cx="4880195" cy="461665"/>
            </a:xfrm>
          </p:grpSpPr>
          <p:sp>
            <p:nvSpPr>
              <p:cNvPr id="22" name="文本框 21">
                <a:extLst>
                  <a:ext uri="{FF2B5EF4-FFF2-40B4-BE49-F238E27FC236}">
                    <a16:creationId xmlns:a16="http://schemas.microsoft.com/office/drawing/2014/main" id="{33A0FFE1-E83F-6249-B41C-7A1FDCC64935}"/>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23" name="Google Shape;863;p65">
                <a:extLst>
                  <a:ext uri="{FF2B5EF4-FFF2-40B4-BE49-F238E27FC236}">
                    <a16:creationId xmlns:a16="http://schemas.microsoft.com/office/drawing/2014/main" id="{3BE7D0D8-A3A9-CD45-84E1-161087AEDC48}"/>
                  </a:ext>
                </a:extLst>
              </p:cNvPr>
              <p:cNvGrpSpPr>
                <a:grpSpLocks noChangeAspect="1"/>
              </p:cNvGrpSpPr>
              <p:nvPr/>
            </p:nvGrpSpPr>
            <p:grpSpPr>
              <a:xfrm>
                <a:off x="2318742" y="2339325"/>
                <a:ext cx="190147" cy="180000"/>
                <a:chOff x="4660325" y="1866850"/>
                <a:chExt cx="68350" cy="58100"/>
              </a:xfrm>
            </p:grpSpPr>
            <p:sp>
              <p:nvSpPr>
                <p:cNvPr id="27" name="Google Shape;864;p65">
                  <a:extLst>
                    <a:ext uri="{FF2B5EF4-FFF2-40B4-BE49-F238E27FC236}">
                      <a16:creationId xmlns:a16="http://schemas.microsoft.com/office/drawing/2014/main" id="{08CB425B-3753-7343-91E8-A81022D1E4F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5;p65">
                  <a:extLst>
                    <a:ext uri="{FF2B5EF4-FFF2-40B4-BE49-F238E27FC236}">
                      <a16:creationId xmlns:a16="http://schemas.microsoft.com/office/drawing/2014/main" id="{75F1ED6D-4B4C-704E-9F96-6CA8DBD852BE}"/>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63;p65">
                <a:extLst>
                  <a:ext uri="{FF2B5EF4-FFF2-40B4-BE49-F238E27FC236}">
                    <a16:creationId xmlns:a16="http://schemas.microsoft.com/office/drawing/2014/main" id="{0DF4571C-6AF4-074F-8C2F-353CE402A2E1}"/>
                  </a:ext>
                </a:extLst>
              </p:cNvPr>
              <p:cNvGrpSpPr>
                <a:grpSpLocks noChangeAspect="1"/>
              </p:cNvGrpSpPr>
              <p:nvPr/>
            </p:nvGrpSpPr>
            <p:grpSpPr>
              <a:xfrm flipH="1">
                <a:off x="7008790" y="2339325"/>
                <a:ext cx="190147" cy="180000"/>
                <a:chOff x="4660325" y="1866850"/>
                <a:chExt cx="68350" cy="58100"/>
              </a:xfrm>
            </p:grpSpPr>
            <p:sp>
              <p:nvSpPr>
                <p:cNvPr id="25" name="Google Shape;864;p65">
                  <a:extLst>
                    <a:ext uri="{FF2B5EF4-FFF2-40B4-BE49-F238E27FC236}">
                      <a16:creationId xmlns:a16="http://schemas.microsoft.com/office/drawing/2014/main" id="{E0CF69C8-2208-ED46-823D-3B9605BDE9C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5;p65">
                  <a:extLst>
                    <a:ext uri="{FF2B5EF4-FFF2-40B4-BE49-F238E27FC236}">
                      <a16:creationId xmlns:a16="http://schemas.microsoft.com/office/drawing/2014/main" id="{54B49EBB-F2EF-7E48-8C2E-BA306BBD66B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3BC1F9DA-227B-324C-852B-9459A0E2D3A8}"/>
                </a:ext>
              </a:extLst>
            </p:cNvPr>
            <p:cNvGrpSpPr/>
            <p:nvPr/>
          </p:nvGrpSpPr>
          <p:grpSpPr>
            <a:xfrm>
              <a:off x="2128595" y="2957081"/>
              <a:ext cx="4880195" cy="461665"/>
              <a:chOff x="2318742" y="1957406"/>
              <a:chExt cx="4880195" cy="461665"/>
            </a:xfrm>
          </p:grpSpPr>
          <p:sp>
            <p:nvSpPr>
              <p:cNvPr id="15" name="文本框 14">
                <a:extLst>
                  <a:ext uri="{FF2B5EF4-FFF2-40B4-BE49-F238E27FC236}">
                    <a16:creationId xmlns:a16="http://schemas.microsoft.com/office/drawing/2014/main" id="{3A02BAA8-05C5-F04B-9E8A-E034B03AD096}"/>
                  </a:ext>
                </a:extLst>
              </p:cNvPr>
              <p:cNvSpPr txBox="1"/>
              <p:nvPr/>
            </p:nvSpPr>
            <p:spPr>
              <a:xfrm>
                <a:off x="2692421" y="1957406"/>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研究内容</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16" name="Google Shape;863;p65">
                <a:extLst>
                  <a:ext uri="{FF2B5EF4-FFF2-40B4-BE49-F238E27FC236}">
                    <a16:creationId xmlns:a16="http://schemas.microsoft.com/office/drawing/2014/main" id="{F6295024-421D-1647-9C87-347AB0A86622}"/>
                  </a:ext>
                </a:extLst>
              </p:cNvPr>
              <p:cNvGrpSpPr>
                <a:grpSpLocks noChangeAspect="1"/>
              </p:cNvGrpSpPr>
              <p:nvPr/>
            </p:nvGrpSpPr>
            <p:grpSpPr>
              <a:xfrm>
                <a:off x="2318742" y="2098237"/>
                <a:ext cx="190147" cy="180003"/>
                <a:chOff x="4660325" y="1789033"/>
                <a:chExt cx="68350" cy="58101"/>
              </a:xfrm>
            </p:grpSpPr>
            <p:sp>
              <p:nvSpPr>
                <p:cNvPr id="20" name="Google Shape;864;p65">
                  <a:extLst>
                    <a:ext uri="{FF2B5EF4-FFF2-40B4-BE49-F238E27FC236}">
                      <a16:creationId xmlns:a16="http://schemas.microsoft.com/office/drawing/2014/main" id="{FCA1A1BE-8D8A-E84C-98B9-EA6A32CA7833}"/>
                    </a:ext>
                  </a:extLst>
                </p:cNvPr>
                <p:cNvSpPr/>
                <p:nvPr/>
              </p:nvSpPr>
              <p:spPr>
                <a:xfrm>
                  <a:off x="4660325" y="1789034"/>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5;p65">
                  <a:extLst>
                    <a:ext uri="{FF2B5EF4-FFF2-40B4-BE49-F238E27FC236}">
                      <a16:creationId xmlns:a16="http://schemas.microsoft.com/office/drawing/2014/main" id="{F4C65F26-2A67-0D41-89E6-AC812B095CBD}"/>
                    </a:ext>
                  </a:extLst>
                </p:cNvPr>
                <p:cNvSpPr/>
                <p:nvPr/>
              </p:nvSpPr>
              <p:spPr>
                <a:xfrm>
                  <a:off x="4690975" y="1789033"/>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63;p65">
                <a:extLst>
                  <a:ext uri="{FF2B5EF4-FFF2-40B4-BE49-F238E27FC236}">
                    <a16:creationId xmlns:a16="http://schemas.microsoft.com/office/drawing/2014/main" id="{FAEA574D-43A3-224B-BC96-4E81B995F5CE}"/>
                  </a:ext>
                </a:extLst>
              </p:cNvPr>
              <p:cNvGrpSpPr>
                <a:grpSpLocks noChangeAspect="1"/>
              </p:cNvGrpSpPr>
              <p:nvPr/>
            </p:nvGrpSpPr>
            <p:grpSpPr>
              <a:xfrm flipH="1">
                <a:off x="7008790" y="2098237"/>
                <a:ext cx="190147" cy="180003"/>
                <a:chOff x="4660325" y="1789033"/>
                <a:chExt cx="68350" cy="58101"/>
              </a:xfrm>
            </p:grpSpPr>
            <p:sp>
              <p:nvSpPr>
                <p:cNvPr id="18" name="Google Shape;864;p65">
                  <a:extLst>
                    <a:ext uri="{FF2B5EF4-FFF2-40B4-BE49-F238E27FC236}">
                      <a16:creationId xmlns:a16="http://schemas.microsoft.com/office/drawing/2014/main" id="{D28F2F02-6973-5D41-8E23-5E8BDC3F87C9}"/>
                    </a:ext>
                  </a:extLst>
                </p:cNvPr>
                <p:cNvSpPr/>
                <p:nvPr/>
              </p:nvSpPr>
              <p:spPr>
                <a:xfrm>
                  <a:off x="4660325" y="1789034"/>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5;p65">
                  <a:extLst>
                    <a:ext uri="{FF2B5EF4-FFF2-40B4-BE49-F238E27FC236}">
                      <a16:creationId xmlns:a16="http://schemas.microsoft.com/office/drawing/2014/main" id="{E9F67077-C2EA-704C-8167-4FB8BD64D479}"/>
                    </a:ext>
                  </a:extLst>
                </p:cNvPr>
                <p:cNvSpPr/>
                <p:nvPr/>
              </p:nvSpPr>
              <p:spPr>
                <a:xfrm>
                  <a:off x="4690975" y="1789033"/>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组合 6">
              <a:extLst>
                <a:ext uri="{FF2B5EF4-FFF2-40B4-BE49-F238E27FC236}">
                  <a16:creationId xmlns:a16="http://schemas.microsoft.com/office/drawing/2014/main" id="{89ED545D-BB7E-FE49-A100-9D285479F5E5}"/>
                </a:ext>
              </a:extLst>
            </p:cNvPr>
            <p:cNvGrpSpPr/>
            <p:nvPr/>
          </p:nvGrpSpPr>
          <p:grpSpPr>
            <a:xfrm>
              <a:off x="2131855" y="3977285"/>
              <a:ext cx="4880196" cy="461665"/>
              <a:chOff x="2322002" y="1716320"/>
              <a:chExt cx="4880196" cy="461665"/>
            </a:xfrm>
          </p:grpSpPr>
          <p:sp>
            <p:nvSpPr>
              <p:cNvPr id="8" name="文本框 7">
                <a:extLst>
                  <a:ext uri="{FF2B5EF4-FFF2-40B4-BE49-F238E27FC236}">
                    <a16:creationId xmlns:a16="http://schemas.microsoft.com/office/drawing/2014/main" id="{BC34B60B-0A1F-F044-9625-BE3FC650D635}"/>
                  </a:ext>
                </a:extLst>
              </p:cNvPr>
              <p:cNvSpPr txBox="1"/>
              <p:nvPr/>
            </p:nvSpPr>
            <p:spPr>
              <a:xfrm>
                <a:off x="2695729" y="1716320"/>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实验总结</a:t>
                </a:r>
                <a:endParaRPr lang="en-US" altLang="zh-CN" sz="2400" b="1">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9" name="Google Shape;863;p65">
                <a:extLst>
                  <a:ext uri="{FF2B5EF4-FFF2-40B4-BE49-F238E27FC236}">
                    <a16:creationId xmlns:a16="http://schemas.microsoft.com/office/drawing/2014/main" id="{F38C0BAA-CFDB-D748-A75C-B58A47602AFD}"/>
                  </a:ext>
                </a:extLst>
              </p:cNvPr>
              <p:cNvGrpSpPr>
                <a:grpSpLocks noChangeAspect="1"/>
              </p:cNvGrpSpPr>
              <p:nvPr/>
            </p:nvGrpSpPr>
            <p:grpSpPr>
              <a:xfrm>
                <a:off x="2322002" y="1857148"/>
                <a:ext cx="190163" cy="180003"/>
                <a:chOff x="4661514" y="1711215"/>
                <a:chExt cx="68356" cy="58101"/>
              </a:xfrm>
            </p:grpSpPr>
            <p:sp>
              <p:nvSpPr>
                <p:cNvPr id="13" name="Google Shape;864;p65">
                  <a:extLst>
                    <a:ext uri="{FF2B5EF4-FFF2-40B4-BE49-F238E27FC236}">
                      <a16:creationId xmlns:a16="http://schemas.microsoft.com/office/drawing/2014/main" id="{2DF2DC57-E976-E54B-B472-C34703EDEA23}"/>
                    </a:ext>
                  </a:extLst>
                </p:cNvPr>
                <p:cNvSpPr/>
                <p:nvPr/>
              </p:nvSpPr>
              <p:spPr>
                <a:xfrm>
                  <a:off x="4661514" y="1711216"/>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p65">
                  <a:extLst>
                    <a:ext uri="{FF2B5EF4-FFF2-40B4-BE49-F238E27FC236}">
                      <a16:creationId xmlns:a16="http://schemas.microsoft.com/office/drawing/2014/main" id="{B96061EC-A1A4-BB4F-9C79-C9641E48ECEA}"/>
                    </a:ext>
                  </a:extLst>
                </p:cNvPr>
                <p:cNvSpPr/>
                <p:nvPr/>
              </p:nvSpPr>
              <p:spPr>
                <a:xfrm>
                  <a:off x="4692170" y="1711215"/>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63;p65">
                <a:extLst>
                  <a:ext uri="{FF2B5EF4-FFF2-40B4-BE49-F238E27FC236}">
                    <a16:creationId xmlns:a16="http://schemas.microsoft.com/office/drawing/2014/main" id="{3B859807-6762-1143-AA0F-3B1734FA88B5}"/>
                  </a:ext>
                </a:extLst>
              </p:cNvPr>
              <p:cNvGrpSpPr>
                <a:grpSpLocks noChangeAspect="1"/>
              </p:cNvGrpSpPr>
              <p:nvPr/>
            </p:nvGrpSpPr>
            <p:grpSpPr>
              <a:xfrm flipH="1">
                <a:off x="7012067" y="1857148"/>
                <a:ext cx="190131" cy="180003"/>
                <a:chOff x="4659136" y="1711215"/>
                <a:chExt cx="68344" cy="58101"/>
              </a:xfrm>
            </p:grpSpPr>
            <p:sp>
              <p:nvSpPr>
                <p:cNvPr id="11" name="Google Shape;864;p65">
                  <a:extLst>
                    <a:ext uri="{FF2B5EF4-FFF2-40B4-BE49-F238E27FC236}">
                      <a16:creationId xmlns:a16="http://schemas.microsoft.com/office/drawing/2014/main" id="{D6628BE2-B14B-CD46-BC61-3EA27441CB30}"/>
                    </a:ext>
                  </a:extLst>
                </p:cNvPr>
                <p:cNvSpPr/>
                <p:nvPr/>
              </p:nvSpPr>
              <p:spPr>
                <a:xfrm>
                  <a:off x="4659136" y="1711216"/>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65">
                  <a:extLst>
                    <a:ext uri="{FF2B5EF4-FFF2-40B4-BE49-F238E27FC236}">
                      <a16:creationId xmlns:a16="http://schemas.microsoft.com/office/drawing/2014/main" id="{DA830B97-85BE-9241-96FD-17E0EA060072}"/>
                    </a:ext>
                  </a:extLst>
                </p:cNvPr>
                <p:cNvSpPr/>
                <p:nvPr/>
              </p:nvSpPr>
              <p:spPr>
                <a:xfrm>
                  <a:off x="4689780" y="1711215"/>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 name="文本框 28">
            <a:extLst>
              <a:ext uri="{FF2B5EF4-FFF2-40B4-BE49-F238E27FC236}">
                <a16:creationId xmlns:a16="http://schemas.microsoft.com/office/drawing/2014/main" id="{92614570-AAFE-5F23-0796-E9A202E8112E}"/>
              </a:ext>
            </a:extLst>
          </p:cNvPr>
          <p:cNvSpPr txBox="1"/>
          <p:nvPr/>
        </p:nvSpPr>
        <p:spPr>
          <a:xfrm>
            <a:off x="2505582" y="4997489"/>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个人研究</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sp>
        <p:nvSpPr>
          <p:cNvPr id="30" name="Google Shape;864;p65">
            <a:extLst>
              <a:ext uri="{FF2B5EF4-FFF2-40B4-BE49-F238E27FC236}">
                <a16:creationId xmlns:a16="http://schemas.microsoft.com/office/drawing/2014/main" id="{D1468585-4950-21CF-F2F2-7CA38E7395C7}"/>
              </a:ext>
            </a:extLst>
          </p:cNvPr>
          <p:cNvSpPr/>
          <p:nvPr/>
        </p:nvSpPr>
        <p:spPr>
          <a:xfrm>
            <a:off x="2131855" y="5138320"/>
            <a:ext cx="104880" cy="1800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5;p65">
            <a:extLst>
              <a:ext uri="{FF2B5EF4-FFF2-40B4-BE49-F238E27FC236}">
                <a16:creationId xmlns:a16="http://schemas.microsoft.com/office/drawing/2014/main" id="{5656A98C-0F90-2B14-EDF0-9436339F222D}"/>
              </a:ext>
            </a:extLst>
          </p:cNvPr>
          <p:cNvSpPr/>
          <p:nvPr/>
        </p:nvSpPr>
        <p:spPr>
          <a:xfrm>
            <a:off x="2217138" y="5138317"/>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65">
            <a:extLst>
              <a:ext uri="{FF2B5EF4-FFF2-40B4-BE49-F238E27FC236}">
                <a16:creationId xmlns:a16="http://schemas.microsoft.com/office/drawing/2014/main" id="{ABE8EC42-1587-E29B-C7E3-E6A95F89BF4B}"/>
              </a:ext>
            </a:extLst>
          </p:cNvPr>
          <p:cNvSpPr/>
          <p:nvPr/>
        </p:nvSpPr>
        <p:spPr>
          <a:xfrm flipH="1">
            <a:off x="6907171" y="5138320"/>
            <a:ext cx="104880" cy="1800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65">
            <a:extLst>
              <a:ext uri="{FF2B5EF4-FFF2-40B4-BE49-F238E27FC236}">
                <a16:creationId xmlns:a16="http://schemas.microsoft.com/office/drawing/2014/main" id="{FB3FA069-EF9C-6058-AFD4-9BF2FA6B91E8}"/>
              </a:ext>
            </a:extLst>
          </p:cNvPr>
          <p:cNvSpPr/>
          <p:nvPr/>
        </p:nvSpPr>
        <p:spPr>
          <a:xfrm flipH="1">
            <a:off x="6821920" y="5138317"/>
            <a:ext cx="104880" cy="1800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836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10</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算子间并行</a:t>
            </a:r>
            <a:r>
              <a:rPr lang="en-US" altLang="zh-CN" dirty="0"/>
              <a:t>——</a:t>
            </a:r>
            <a:r>
              <a:rPr lang="zh-CN" altLang="en-US" dirty="0"/>
              <a:t>模型并行</a:t>
            </a:r>
            <a:r>
              <a:rPr lang="en-US" altLang="zh-CN" dirty="0"/>
              <a:t>/</a:t>
            </a:r>
            <a:r>
              <a:rPr lang="zh-CN" altLang="en-US" dirty="0"/>
              <a:t>流水线并行</a:t>
            </a:r>
            <a:endParaRPr kumimoji="1" lang="zh-CN" altLang="en-US" dirty="0"/>
          </a:p>
        </p:txBody>
      </p:sp>
      <p:pic>
        <p:nvPicPr>
          <p:cNvPr id="12" name="图片 11">
            <a:extLst>
              <a:ext uri="{FF2B5EF4-FFF2-40B4-BE49-F238E27FC236}">
                <a16:creationId xmlns:a16="http://schemas.microsoft.com/office/drawing/2014/main" id="{20D81C1E-7A6C-4646-8F41-222EA1BD9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21" y="1028647"/>
            <a:ext cx="8755557" cy="4927169"/>
          </a:xfrm>
          <a:prstGeom prst="rect">
            <a:avLst/>
          </a:prstGeom>
        </p:spPr>
      </p:pic>
    </p:spTree>
    <p:custDataLst>
      <p:tags r:id="rId1"/>
    </p:custDataLst>
    <p:extLst>
      <p:ext uri="{BB962C8B-B14F-4D97-AF65-F5344CB8AC3E}">
        <p14:creationId xmlns:p14="http://schemas.microsoft.com/office/powerpoint/2010/main" val="2645567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sp>
        <p:nvSpPr>
          <p:cNvPr id="39" name="对话气泡: 圆角矩形 38">
            <a:extLst>
              <a:ext uri="{FF2B5EF4-FFF2-40B4-BE49-F238E27FC236}">
                <a16:creationId xmlns:a16="http://schemas.microsoft.com/office/drawing/2014/main" id="{92A0DD26-7224-43AB-A25B-D53C7BADE3AD}"/>
              </a:ext>
            </a:extLst>
          </p:cNvPr>
          <p:cNvSpPr/>
          <p:nvPr>
            <p:custDataLst>
              <p:tags r:id="rId7"/>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27" name="矩形: 圆角 26">
            <a:extLst>
              <a:ext uri="{FF2B5EF4-FFF2-40B4-BE49-F238E27FC236}">
                <a16:creationId xmlns:a16="http://schemas.microsoft.com/office/drawing/2014/main" id="{1AE935C7-6EAA-4084-8B3F-00D3718DB044}"/>
              </a:ext>
            </a:extLst>
          </p:cNvPr>
          <p:cNvSpPr/>
          <p:nvPr>
            <p:custDataLst>
              <p:tags r:id="rId8"/>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230601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9" name="图片 8">
            <a:extLst>
              <a:ext uri="{FF2B5EF4-FFF2-40B4-BE49-F238E27FC236}">
                <a16:creationId xmlns:a16="http://schemas.microsoft.com/office/drawing/2014/main" id="{1D1C7D69-4359-4BC0-A7B4-212654756450}"/>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40876" y="4266313"/>
            <a:ext cx="6878284" cy="1494924"/>
          </a:xfrm>
          <a:prstGeom prst="rect">
            <a:avLst/>
          </a:prstGeom>
        </p:spPr>
      </p:pic>
      <p:pic>
        <p:nvPicPr>
          <p:cNvPr id="10" name="图片 9">
            <a:extLst>
              <a:ext uri="{FF2B5EF4-FFF2-40B4-BE49-F238E27FC236}">
                <a16:creationId xmlns:a16="http://schemas.microsoft.com/office/drawing/2014/main" id="{02C526A2-12BE-4963-870B-B87EACA258F1}"/>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sp>
        <p:nvSpPr>
          <p:cNvPr id="11" name="箭头: 右 10">
            <a:extLst>
              <a:ext uri="{FF2B5EF4-FFF2-40B4-BE49-F238E27FC236}">
                <a16:creationId xmlns:a16="http://schemas.microsoft.com/office/drawing/2014/main" id="{407FA90F-1D8F-4A0B-B777-DAB8E4C73789}"/>
              </a:ext>
            </a:extLst>
          </p:cNvPr>
          <p:cNvSpPr/>
          <p:nvPr>
            <p:custDataLst>
              <p:tags r:id="rId9"/>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71008114-28E4-44EC-8B14-25E8E354C05D}"/>
              </a:ext>
            </a:extLst>
          </p:cNvPr>
          <p:cNvSpPr/>
          <p:nvPr>
            <p:custDataLst>
              <p:tags r:id="rId10"/>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a:extLst>
              <a:ext uri="{FF2B5EF4-FFF2-40B4-BE49-F238E27FC236}">
                <a16:creationId xmlns:a16="http://schemas.microsoft.com/office/drawing/2014/main" id="{92A0DD26-7224-43AB-A25B-D53C7BADE3AD}"/>
              </a:ext>
            </a:extLst>
          </p:cNvPr>
          <p:cNvSpPr/>
          <p:nvPr>
            <p:custDataLst>
              <p:tags r:id="rId11"/>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27" name="矩形: 圆角 26">
            <a:extLst>
              <a:ext uri="{FF2B5EF4-FFF2-40B4-BE49-F238E27FC236}">
                <a16:creationId xmlns:a16="http://schemas.microsoft.com/office/drawing/2014/main" id="{1AE935C7-6EAA-4084-8B3F-00D3718DB044}"/>
              </a:ext>
            </a:extLst>
          </p:cNvPr>
          <p:cNvSpPr/>
          <p:nvPr>
            <p:custDataLst>
              <p:tags r:id="rId12"/>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213329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13" name="图片 12">
            <a:extLst>
              <a:ext uri="{FF2B5EF4-FFF2-40B4-BE49-F238E27FC236}">
                <a16:creationId xmlns:a16="http://schemas.microsoft.com/office/drawing/2014/main" id="{C5AE60CB-6839-4BD0-8362-4D89D59BFED3}"/>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40876" y="4274482"/>
            <a:ext cx="6878285" cy="1486755"/>
          </a:xfrm>
          <a:prstGeom prst="rect">
            <a:avLst/>
          </a:prstGeom>
        </p:spPr>
      </p:pic>
      <p:pic>
        <p:nvPicPr>
          <p:cNvPr id="14" name="图片 13">
            <a:extLst>
              <a:ext uri="{FF2B5EF4-FFF2-40B4-BE49-F238E27FC236}">
                <a16:creationId xmlns:a16="http://schemas.microsoft.com/office/drawing/2014/main" id="{856F8428-AF44-4056-B973-0EE26D3BFE8C}"/>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sp>
        <p:nvSpPr>
          <p:cNvPr id="11" name="箭头: 右 10">
            <a:extLst>
              <a:ext uri="{FF2B5EF4-FFF2-40B4-BE49-F238E27FC236}">
                <a16:creationId xmlns:a16="http://schemas.microsoft.com/office/drawing/2014/main" id="{407FA90F-1D8F-4A0B-B777-DAB8E4C73789}"/>
              </a:ext>
            </a:extLst>
          </p:cNvPr>
          <p:cNvSpPr/>
          <p:nvPr>
            <p:custDataLst>
              <p:tags r:id="rId9"/>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71008114-28E4-44EC-8B14-25E8E354C05D}"/>
              </a:ext>
            </a:extLst>
          </p:cNvPr>
          <p:cNvSpPr/>
          <p:nvPr>
            <p:custDataLst>
              <p:tags r:id="rId10"/>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a:extLst>
              <a:ext uri="{FF2B5EF4-FFF2-40B4-BE49-F238E27FC236}">
                <a16:creationId xmlns:a16="http://schemas.microsoft.com/office/drawing/2014/main" id="{92A0DD26-7224-43AB-A25B-D53C7BADE3AD}"/>
              </a:ext>
            </a:extLst>
          </p:cNvPr>
          <p:cNvSpPr/>
          <p:nvPr>
            <p:custDataLst>
              <p:tags r:id="rId11"/>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27" name="矩形: 圆角 26">
            <a:extLst>
              <a:ext uri="{FF2B5EF4-FFF2-40B4-BE49-F238E27FC236}">
                <a16:creationId xmlns:a16="http://schemas.microsoft.com/office/drawing/2014/main" id="{1AE935C7-6EAA-4084-8B3F-00D3718DB044}"/>
              </a:ext>
            </a:extLst>
          </p:cNvPr>
          <p:cNvSpPr/>
          <p:nvPr>
            <p:custDataLst>
              <p:tags r:id="rId12"/>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281709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15" name="图片 14">
            <a:extLst>
              <a:ext uri="{FF2B5EF4-FFF2-40B4-BE49-F238E27FC236}">
                <a16:creationId xmlns:a16="http://schemas.microsoft.com/office/drawing/2014/main" id="{D59CA356-2C3E-4189-990A-6053CB39E1CA}"/>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40872" y="4274482"/>
            <a:ext cx="6878288" cy="1486756"/>
          </a:xfrm>
          <a:prstGeom prst="rect">
            <a:avLst/>
          </a:prstGeom>
        </p:spPr>
      </p:pic>
      <p:pic>
        <p:nvPicPr>
          <p:cNvPr id="17" name="图片 16">
            <a:extLst>
              <a:ext uri="{FF2B5EF4-FFF2-40B4-BE49-F238E27FC236}">
                <a16:creationId xmlns:a16="http://schemas.microsoft.com/office/drawing/2014/main" id="{872D1F4E-21F0-4B2F-9F69-57290A910EA3}"/>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sp>
        <p:nvSpPr>
          <p:cNvPr id="11" name="箭头: 右 10">
            <a:extLst>
              <a:ext uri="{FF2B5EF4-FFF2-40B4-BE49-F238E27FC236}">
                <a16:creationId xmlns:a16="http://schemas.microsoft.com/office/drawing/2014/main" id="{407FA90F-1D8F-4A0B-B777-DAB8E4C73789}"/>
              </a:ext>
            </a:extLst>
          </p:cNvPr>
          <p:cNvSpPr/>
          <p:nvPr>
            <p:custDataLst>
              <p:tags r:id="rId9"/>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71008114-28E4-44EC-8B14-25E8E354C05D}"/>
              </a:ext>
            </a:extLst>
          </p:cNvPr>
          <p:cNvSpPr/>
          <p:nvPr>
            <p:custDataLst>
              <p:tags r:id="rId10"/>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a:extLst>
              <a:ext uri="{FF2B5EF4-FFF2-40B4-BE49-F238E27FC236}">
                <a16:creationId xmlns:a16="http://schemas.microsoft.com/office/drawing/2014/main" id="{92A0DD26-7224-43AB-A25B-D53C7BADE3AD}"/>
              </a:ext>
            </a:extLst>
          </p:cNvPr>
          <p:cNvSpPr/>
          <p:nvPr>
            <p:custDataLst>
              <p:tags r:id="rId11"/>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27" name="矩形: 圆角 26">
            <a:extLst>
              <a:ext uri="{FF2B5EF4-FFF2-40B4-BE49-F238E27FC236}">
                <a16:creationId xmlns:a16="http://schemas.microsoft.com/office/drawing/2014/main" id="{1AE935C7-6EAA-4084-8B3F-00D3718DB044}"/>
              </a:ext>
            </a:extLst>
          </p:cNvPr>
          <p:cNvSpPr/>
          <p:nvPr>
            <p:custDataLst>
              <p:tags r:id="rId12"/>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1978098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13" name="图片 12">
            <a:extLst>
              <a:ext uri="{FF2B5EF4-FFF2-40B4-BE49-F238E27FC236}">
                <a16:creationId xmlns:a16="http://schemas.microsoft.com/office/drawing/2014/main" id="{45A0CA44-DFBD-4825-814E-67339DC22ACC}"/>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40877" y="4274482"/>
            <a:ext cx="6878283" cy="1494924"/>
          </a:xfrm>
          <a:prstGeom prst="rect">
            <a:avLst/>
          </a:prstGeom>
        </p:spPr>
      </p:pic>
      <p:pic>
        <p:nvPicPr>
          <p:cNvPr id="14" name="图片 13">
            <a:extLst>
              <a:ext uri="{FF2B5EF4-FFF2-40B4-BE49-F238E27FC236}">
                <a16:creationId xmlns:a16="http://schemas.microsoft.com/office/drawing/2014/main" id="{4278C077-119E-447A-BCA5-7470A8524750}"/>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5566510" y="3496351"/>
            <a:ext cx="402030" cy="402030"/>
          </a:xfrm>
          <a:prstGeom prst="rect">
            <a:avLst/>
          </a:prstGeom>
        </p:spPr>
      </p:pic>
      <p:sp>
        <p:nvSpPr>
          <p:cNvPr id="19" name="箭头: 右 18">
            <a:extLst>
              <a:ext uri="{FF2B5EF4-FFF2-40B4-BE49-F238E27FC236}">
                <a16:creationId xmlns:a16="http://schemas.microsoft.com/office/drawing/2014/main" id="{0340D129-B981-483A-B1AB-BE95EE274A86}"/>
              </a:ext>
            </a:extLst>
          </p:cNvPr>
          <p:cNvSpPr/>
          <p:nvPr>
            <p:custDataLst>
              <p:tags r:id="rId9"/>
            </p:custDataLst>
          </p:nvPr>
        </p:nvSpPr>
        <p:spPr>
          <a:xfrm rot="10800000">
            <a:off x="4857060" y="3579088"/>
            <a:ext cx="402030" cy="23764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013BABCF-FF13-45E6-87F7-DCC9378533F6}"/>
              </a:ext>
            </a:extLst>
          </p:cNvPr>
          <p:cNvSpPr/>
          <p:nvPr>
            <p:custDataLst>
              <p:tags r:id="rId10"/>
            </p:custDataLst>
          </p:nvPr>
        </p:nvSpPr>
        <p:spPr>
          <a:xfrm rot="10800000">
            <a:off x="3454779" y="3586708"/>
            <a:ext cx="402030" cy="23764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a:extLst>
              <a:ext uri="{FF2B5EF4-FFF2-40B4-BE49-F238E27FC236}">
                <a16:creationId xmlns:a16="http://schemas.microsoft.com/office/drawing/2014/main" id="{92A0DD26-7224-43AB-A25B-D53C7BADE3AD}"/>
              </a:ext>
            </a:extLst>
          </p:cNvPr>
          <p:cNvSpPr/>
          <p:nvPr>
            <p:custDataLst>
              <p:tags r:id="rId11"/>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27" name="矩形: 圆角 26">
            <a:extLst>
              <a:ext uri="{FF2B5EF4-FFF2-40B4-BE49-F238E27FC236}">
                <a16:creationId xmlns:a16="http://schemas.microsoft.com/office/drawing/2014/main" id="{1AE935C7-6EAA-4084-8B3F-00D3718DB044}"/>
              </a:ext>
            </a:extLst>
          </p:cNvPr>
          <p:cNvSpPr/>
          <p:nvPr>
            <p:custDataLst>
              <p:tags r:id="rId12"/>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1314232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模型并行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740876" y="4274482"/>
            <a:ext cx="6878284"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13" name="图片 12">
            <a:extLst>
              <a:ext uri="{FF2B5EF4-FFF2-40B4-BE49-F238E27FC236}">
                <a16:creationId xmlns:a16="http://schemas.microsoft.com/office/drawing/2014/main" id="{45A0CA44-DFBD-4825-814E-67339DC22ACC}"/>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740877" y="4274482"/>
            <a:ext cx="6878283" cy="1494924"/>
          </a:xfrm>
          <a:prstGeom prst="rect">
            <a:avLst/>
          </a:prstGeom>
        </p:spPr>
      </p:pic>
      <p:pic>
        <p:nvPicPr>
          <p:cNvPr id="14" name="图片 13">
            <a:extLst>
              <a:ext uri="{FF2B5EF4-FFF2-40B4-BE49-F238E27FC236}">
                <a16:creationId xmlns:a16="http://schemas.microsoft.com/office/drawing/2014/main" id="{4278C077-119E-447A-BCA5-7470A8524750}"/>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5566510" y="3496351"/>
            <a:ext cx="402030" cy="402030"/>
          </a:xfrm>
          <a:prstGeom prst="rect">
            <a:avLst/>
          </a:prstGeom>
        </p:spPr>
      </p:pic>
      <p:sp>
        <p:nvSpPr>
          <p:cNvPr id="19" name="箭头: 右 18">
            <a:extLst>
              <a:ext uri="{FF2B5EF4-FFF2-40B4-BE49-F238E27FC236}">
                <a16:creationId xmlns:a16="http://schemas.microsoft.com/office/drawing/2014/main" id="{0340D129-B981-483A-B1AB-BE95EE274A86}"/>
              </a:ext>
            </a:extLst>
          </p:cNvPr>
          <p:cNvSpPr/>
          <p:nvPr>
            <p:custDataLst>
              <p:tags r:id="rId9"/>
            </p:custDataLst>
          </p:nvPr>
        </p:nvSpPr>
        <p:spPr>
          <a:xfrm rot="10800000">
            <a:off x="4857060" y="3579088"/>
            <a:ext cx="402030" cy="23764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013BABCF-FF13-45E6-87F7-DCC9378533F6}"/>
              </a:ext>
            </a:extLst>
          </p:cNvPr>
          <p:cNvSpPr/>
          <p:nvPr>
            <p:custDataLst>
              <p:tags r:id="rId10"/>
            </p:custDataLst>
          </p:nvPr>
        </p:nvSpPr>
        <p:spPr>
          <a:xfrm rot="10800000">
            <a:off x="3454779" y="3586708"/>
            <a:ext cx="402030" cy="23764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a:extLst>
              <a:ext uri="{FF2B5EF4-FFF2-40B4-BE49-F238E27FC236}">
                <a16:creationId xmlns:a16="http://schemas.microsoft.com/office/drawing/2014/main" id="{92A0DD26-7224-43AB-A25B-D53C7BADE3AD}"/>
              </a:ext>
            </a:extLst>
          </p:cNvPr>
          <p:cNvSpPr/>
          <p:nvPr>
            <p:custDataLst>
              <p:tags r:id="rId11"/>
            </p:custDataLst>
          </p:nvPr>
        </p:nvSpPr>
        <p:spPr>
          <a:xfrm>
            <a:off x="6767777" y="2352733"/>
            <a:ext cx="2086664" cy="1494924"/>
          </a:xfrm>
          <a:prstGeom prst="wedgeRoundRectCallou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solidFill>
                <a:latin typeface="-apple-system"/>
              </a:rPr>
              <a:t>前向传播中，</a:t>
            </a:r>
            <a:r>
              <a:rPr lang="zh-CN" altLang="en-US" sz="1600" dirty="0">
                <a:solidFill>
                  <a:srgbClr val="121212"/>
                </a:solidFill>
                <a:latin typeface="-apple-system"/>
              </a:rPr>
              <a:t>每个阶段进行输入数据的计算之后，将结果传递给后续阶段；</a:t>
            </a:r>
            <a:r>
              <a:rPr lang="zh-CN" altLang="en-US" sz="1600" dirty="0">
                <a:solidFill>
                  <a:schemeClr val="accent6">
                    <a:lumMod val="75000"/>
                  </a:schemeClr>
                </a:solidFill>
                <a:latin typeface="-apple-system"/>
              </a:rPr>
              <a:t>反向传播</a:t>
            </a:r>
            <a:r>
              <a:rPr lang="zh-CN" altLang="en-US" sz="1600" dirty="0">
                <a:solidFill>
                  <a:schemeClr val="tx1"/>
                </a:solidFill>
                <a:latin typeface="-apple-system"/>
              </a:rPr>
              <a:t>传递</a:t>
            </a:r>
            <a:r>
              <a:rPr lang="zh-CN" altLang="en-US" sz="1600" dirty="0">
                <a:solidFill>
                  <a:srgbClr val="121212"/>
                </a:solidFill>
                <a:latin typeface="-apple-system"/>
              </a:rPr>
              <a:t>方向相反</a:t>
            </a:r>
          </a:p>
        </p:txBody>
      </p:sp>
      <p:sp>
        <p:nvSpPr>
          <p:cNvPr id="15" name="对话气泡: 圆角矩形 14">
            <a:extLst>
              <a:ext uri="{FF2B5EF4-FFF2-40B4-BE49-F238E27FC236}">
                <a16:creationId xmlns:a16="http://schemas.microsoft.com/office/drawing/2014/main" id="{EF149131-1FAD-4BB6-82CD-59F6E02094E5}"/>
              </a:ext>
            </a:extLst>
          </p:cNvPr>
          <p:cNvSpPr/>
          <p:nvPr>
            <p:custDataLst>
              <p:tags r:id="rId12"/>
            </p:custDataLst>
          </p:nvPr>
        </p:nvSpPr>
        <p:spPr>
          <a:xfrm>
            <a:off x="6697541" y="5460760"/>
            <a:ext cx="1866014" cy="365125"/>
          </a:xfrm>
          <a:prstGeom prst="wedgeRoundRectCallout">
            <a:avLst>
              <a:gd name="adj1" fmla="val -95884"/>
              <a:gd name="adj2" fmla="val -136323"/>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存在</a:t>
            </a:r>
            <a:r>
              <a:rPr lang="zh-CN" altLang="en-US" sz="1600" dirty="0">
                <a:solidFill>
                  <a:srgbClr val="FF0000"/>
                </a:solidFill>
                <a:latin typeface="-apple-system"/>
              </a:rPr>
              <a:t>大量空间时间</a:t>
            </a:r>
          </a:p>
        </p:txBody>
      </p:sp>
      <p:sp>
        <p:nvSpPr>
          <p:cNvPr id="27" name="矩形: 圆角 26">
            <a:extLst>
              <a:ext uri="{FF2B5EF4-FFF2-40B4-BE49-F238E27FC236}">
                <a16:creationId xmlns:a16="http://schemas.microsoft.com/office/drawing/2014/main" id="{1AE935C7-6EAA-4084-8B3F-00D3718DB044}"/>
              </a:ext>
            </a:extLst>
          </p:cNvPr>
          <p:cNvSpPr/>
          <p:nvPr>
            <p:custDataLst>
              <p:tags r:id="rId13"/>
            </p:custDataLst>
          </p:nvPr>
        </p:nvSpPr>
        <p:spPr>
          <a:xfrm>
            <a:off x="587710" y="1528146"/>
            <a:ext cx="1853340" cy="978909"/>
          </a:xfrm>
          <a:prstGeom prst="roundRect">
            <a:avLst/>
          </a:prstGeom>
          <a:solidFill>
            <a:schemeClr val="accent2">
              <a:lumMod val="20000"/>
              <a:lumOff val="80000"/>
            </a:schemeClr>
          </a:solid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划分出来的部分模型被称为阶段（</a:t>
            </a:r>
            <a:r>
              <a:rPr lang="en-US" altLang="zh-CN" sz="1600" dirty="0">
                <a:solidFill>
                  <a:schemeClr val="tx1"/>
                </a:solidFill>
              </a:rPr>
              <a:t>Stage</a:t>
            </a:r>
            <a:r>
              <a:rPr lang="zh-CN" altLang="en-US" sz="1600" dirty="0">
                <a:solidFill>
                  <a:schemeClr val="tx1"/>
                </a:solidFill>
              </a:rPr>
              <a:t>）</a:t>
            </a:r>
          </a:p>
        </p:txBody>
      </p:sp>
    </p:spTree>
    <p:custDataLst>
      <p:tags r:id="rId1"/>
    </p:custDataLst>
    <p:extLst>
      <p:ext uri="{BB962C8B-B14F-4D97-AF65-F5344CB8AC3E}">
        <p14:creationId xmlns:p14="http://schemas.microsoft.com/office/powerpoint/2010/main" val="785178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8" name="图片 7">
            <a:extLst>
              <a:ext uri="{FF2B5EF4-FFF2-40B4-BE49-F238E27FC236}">
                <a16:creationId xmlns:a16="http://schemas.microsoft.com/office/drawing/2014/main" id="{E27233FF-661A-41E9-80D0-EA1532E1B461}"/>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rcRect/>
          <a:stretch/>
        </p:blipFill>
        <p:spPr>
          <a:xfrm>
            <a:off x="759669" y="4274482"/>
            <a:ext cx="6840697" cy="1486755"/>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8"/>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9"/>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26D8D2EF-8F2B-4FC4-8080-BACF9A61B5D6}"/>
              </a:ext>
            </a:extLst>
          </p:cNvPr>
          <p:cNvSpPr/>
          <p:nvPr>
            <p:custDataLst>
              <p:tags r:id="rId10"/>
            </p:custDataLst>
          </p:nvPr>
        </p:nvSpPr>
        <p:spPr>
          <a:xfrm>
            <a:off x="6613760" y="1813322"/>
            <a:ext cx="2086664" cy="1691197"/>
          </a:xfrm>
          <a:prstGeom prst="wedgeRoundRectCallout">
            <a:avLst>
              <a:gd name="adj1" fmla="val -70497"/>
              <a:gd name="adj2" fmla="val 6204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每个阶段计算出一组数据的输出后，立即将它们传递给后续的阶段，接着计算下一组数据</a:t>
            </a:r>
          </a:p>
        </p:txBody>
      </p:sp>
    </p:spTree>
    <p:custDataLst>
      <p:tags r:id="rId1"/>
    </p:custDataLst>
    <p:extLst>
      <p:ext uri="{BB962C8B-B14F-4D97-AF65-F5344CB8AC3E}">
        <p14:creationId xmlns:p14="http://schemas.microsoft.com/office/powerpoint/2010/main" val="2688350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1" name="图片 10">
            <a:extLst>
              <a:ext uri="{FF2B5EF4-FFF2-40B4-BE49-F238E27FC236}">
                <a16:creationId xmlns:a16="http://schemas.microsoft.com/office/drawing/2014/main" id="{17E30330-6CD4-456D-B41B-26319BC32855}"/>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rcRect/>
          <a:stretch/>
        </p:blipFill>
        <p:spPr>
          <a:xfrm>
            <a:off x="759668" y="4274481"/>
            <a:ext cx="6840697" cy="1486755"/>
          </a:xfrm>
          <a:prstGeom prst="rect">
            <a:avLst/>
          </a:prstGeom>
        </p:spPr>
      </p:pic>
      <p:pic>
        <p:nvPicPr>
          <p:cNvPr id="12" name="图片 11">
            <a:extLst>
              <a:ext uri="{FF2B5EF4-FFF2-40B4-BE49-F238E27FC236}">
                <a16:creationId xmlns:a16="http://schemas.microsoft.com/office/drawing/2014/main" id="{6B6893F5-9610-4F7B-9085-BC477A72FB83}"/>
              </a:ext>
            </a:extLst>
          </p:cNvPr>
          <p:cNvPicPr>
            <a:picLocks noChangeAspect="1"/>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2856558" y="3504519"/>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0"/>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1"/>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26D8D2EF-8F2B-4FC4-8080-BACF9A61B5D6}"/>
              </a:ext>
            </a:extLst>
          </p:cNvPr>
          <p:cNvSpPr/>
          <p:nvPr>
            <p:custDataLst>
              <p:tags r:id="rId12"/>
            </p:custDataLst>
          </p:nvPr>
        </p:nvSpPr>
        <p:spPr>
          <a:xfrm>
            <a:off x="6613760" y="1813322"/>
            <a:ext cx="2086664" cy="1691197"/>
          </a:xfrm>
          <a:prstGeom prst="wedgeRoundRectCallout">
            <a:avLst>
              <a:gd name="adj1" fmla="val -70497"/>
              <a:gd name="adj2" fmla="val 6204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每个阶段计算出一组数据的输出后，立即将它们传递给后续的阶段，接着计算下一组数据</a:t>
            </a:r>
          </a:p>
        </p:txBody>
      </p:sp>
    </p:spTree>
    <p:custDataLst>
      <p:tags r:id="rId1"/>
    </p:custDataLst>
    <p:extLst>
      <p:ext uri="{BB962C8B-B14F-4D97-AF65-F5344CB8AC3E}">
        <p14:creationId xmlns:p14="http://schemas.microsoft.com/office/powerpoint/2010/main" val="185078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7" name="图片 16">
            <a:extLst>
              <a:ext uri="{FF2B5EF4-FFF2-40B4-BE49-F238E27FC236}">
                <a16:creationId xmlns:a16="http://schemas.microsoft.com/office/drawing/2014/main" id="{3731C450-7F1D-4263-845D-71DC38F5B181}"/>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pic>
        <p:nvPicPr>
          <p:cNvPr id="15" name="图片 14">
            <a:extLst>
              <a:ext uri="{FF2B5EF4-FFF2-40B4-BE49-F238E27FC236}">
                <a16:creationId xmlns:a16="http://schemas.microsoft.com/office/drawing/2014/main" id="{200EAF9F-2C3B-4A7B-BFCC-DD2B836C1B94}"/>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rcRect/>
          <a:stretch/>
        </p:blipFill>
        <p:spPr>
          <a:xfrm>
            <a:off x="763729" y="4274480"/>
            <a:ext cx="6832573" cy="1486755"/>
          </a:xfrm>
          <a:prstGeom prst="rect">
            <a:avLst/>
          </a:prstGeom>
        </p:spPr>
      </p:pic>
      <p:pic>
        <p:nvPicPr>
          <p:cNvPr id="18" name="图片 17">
            <a:extLst>
              <a:ext uri="{FF2B5EF4-FFF2-40B4-BE49-F238E27FC236}">
                <a16:creationId xmlns:a16="http://schemas.microsoft.com/office/drawing/2014/main" id="{0E922CB0-86C6-4FD5-9523-D5E886A68771}"/>
              </a:ext>
            </a:extLst>
          </p:cNvPr>
          <p:cNvPicPr>
            <a:picLocks noChangeAspect="1"/>
          </p:cNvPicPr>
          <p:nvPr>
            <p:custDataLst>
              <p:tags r:id="rId10"/>
            </p:custDataLst>
          </p:nvPr>
        </p:nvPicPr>
        <p:blipFill>
          <a:blip r:embed="rId21">
            <a:extLst>
              <a:ext uri="{28A0092B-C50C-407E-A947-70E740481C1C}">
                <a14:useLocalDpi xmlns:a14="http://schemas.microsoft.com/office/drawing/2010/main" val="0"/>
              </a:ext>
            </a:extLst>
          </a:blip>
          <a:stretch>
            <a:fillRect/>
          </a:stretch>
        </p:blipFill>
        <p:spPr>
          <a:xfrm>
            <a:off x="4057824" y="3484638"/>
            <a:ext cx="402030" cy="402030"/>
          </a:xfrm>
          <a:prstGeom prst="rect">
            <a:avLst/>
          </a:prstGeom>
        </p:spPr>
      </p:pic>
      <p:pic>
        <p:nvPicPr>
          <p:cNvPr id="14" name="图片 13">
            <a:extLst>
              <a:ext uri="{FF2B5EF4-FFF2-40B4-BE49-F238E27FC236}">
                <a16:creationId xmlns:a16="http://schemas.microsoft.com/office/drawing/2014/main" id="{2512C44B-CD5F-45D7-A77D-63E2E2F55501}"/>
              </a:ext>
            </a:extLst>
          </p:cNvPr>
          <p:cNvPicPr>
            <a:picLocks noChangeAspect="1"/>
          </p:cNvPicPr>
          <p:nvPr>
            <p:custDataLst>
              <p:tags r:id="rId11"/>
            </p:custDataLst>
          </p:nvPr>
        </p:nvPicPr>
        <p:blipFill>
          <a:blip r:embed="rId22">
            <a:extLst>
              <a:ext uri="{28A0092B-C50C-407E-A947-70E740481C1C}">
                <a14:useLocalDpi xmlns:a14="http://schemas.microsoft.com/office/drawing/2010/main" val="0"/>
              </a:ext>
            </a:extLst>
          </a:blip>
          <a:stretch>
            <a:fillRect/>
          </a:stretch>
        </p:blipFill>
        <p:spPr>
          <a:xfrm>
            <a:off x="2856558" y="3496895"/>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2"/>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3"/>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26D8D2EF-8F2B-4FC4-8080-BACF9A61B5D6}"/>
              </a:ext>
            </a:extLst>
          </p:cNvPr>
          <p:cNvSpPr/>
          <p:nvPr>
            <p:custDataLst>
              <p:tags r:id="rId14"/>
            </p:custDataLst>
          </p:nvPr>
        </p:nvSpPr>
        <p:spPr>
          <a:xfrm>
            <a:off x="6613760" y="1813322"/>
            <a:ext cx="2086664" cy="1691197"/>
          </a:xfrm>
          <a:prstGeom prst="wedgeRoundRectCallout">
            <a:avLst>
              <a:gd name="adj1" fmla="val -70497"/>
              <a:gd name="adj2" fmla="val 6204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每个阶段计算出一组数据的输出后，立即将它们传递给后续的阶段，接着计算下一组数据</a:t>
            </a:r>
          </a:p>
        </p:txBody>
      </p:sp>
    </p:spTree>
    <p:custDataLst>
      <p:tags r:id="rId1"/>
    </p:custDataLst>
    <p:extLst>
      <p:ext uri="{BB962C8B-B14F-4D97-AF65-F5344CB8AC3E}">
        <p14:creationId xmlns:p14="http://schemas.microsoft.com/office/powerpoint/2010/main" val="288033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r>
              <a:rPr lang="en-US" altLang="zh-CN"/>
              <a:t>3</a:t>
            </a:r>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文本框 31">
              <a:extLst>
                <a:ext uri="{FF2B5EF4-FFF2-40B4-BE49-F238E27FC236}">
                  <a16:creationId xmlns:a16="http://schemas.microsoft.com/office/drawing/2014/main" id="{5E02492D-66B2-4D59-9B1D-A1740FF47339}"/>
                </a:ext>
              </a:extLst>
            </p:cNvPr>
            <p:cNvSpPr txBox="1"/>
            <p:nvPr/>
          </p:nvSpPr>
          <p:spPr>
            <a:xfrm>
              <a:off x="4426214" y="3690609"/>
              <a:ext cx="2917654"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挑战与动机</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分布式训练</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033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7" name="图片 16">
            <a:extLst>
              <a:ext uri="{FF2B5EF4-FFF2-40B4-BE49-F238E27FC236}">
                <a16:creationId xmlns:a16="http://schemas.microsoft.com/office/drawing/2014/main" id="{3731C450-7F1D-4263-845D-71DC38F5B181}"/>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pic>
        <p:nvPicPr>
          <p:cNvPr id="15" name="图片 14">
            <a:extLst>
              <a:ext uri="{FF2B5EF4-FFF2-40B4-BE49-F238E27FC236}">
                <a16:creationId xmlns:a16="http://schemas.microsoft.com/office/drawing/2014/main" id="{200EAF9F-2C3B-4A7B-BFCC-DD2B836C1B94}"/>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rcRect/>
          <a:stretch/>
        </p:blipFill>
        <p:spPr>
          <a:xfrm>
            <a:off x="763729" y="4274480"/>
            <a:ext cx="6832573" cy="1486755"/>
          </a:xfrm>
          <a:prstGeom prst="rect">
            <a:avLst/>
          </a:prstGeom>
        </p:spPr>
      </p:pic>
      <p:pic>
        <p:nvPicPr>
          <p:cNvPr id="18" name="图片 17">
            <a:extLst>
              <a:ext uri="{FF2B5EF4-FFF2-40B4-BE49-F238E27FC236}">
                <a16:creationId xmlns:a16="http://schemas.microsoft.com/office/drawing/2014/main" id="{0E922CB0-86C6-4FD5-9523-D5E886A68771}"/>
              </a:ext>
            </a:extLst>
          </p:cNvPr>
          <p:cNvPicPr>
            <a:picLocks noChangeAspect="1"/>
          </p:cNvPicPr>
          <p:nvPr>
            <p:custDataLst>
              <p:tags r:id="rId10"/>
            </p:custDataLst>
          </p:nvPr>
        </p:nvPicPr>
        <p:blipFill>
          <a:blip r:embed="rId22">
            <a:extLst>
              <a:ext uri="{28A0092B-C50C-407E-A947-70E740481C1C}">
                <a14:useLocalDpi xmlns:a14="http://schemas.microsoft.com/office/drawing/2010/main" val="0"/>
              </a:ext>
            </a:extLst>
          </a:blip>
          <a:stretch>
            <a:fillRect/>
          </a:stretch>
        </p:blipFill>
        <p:spPr>
          <a:xfrm>
            <a:off x="4057824" y="3484638"/>
            <a:ext cx="402030" cy="402030"/>
          </a:xfrm>
          <a:prstGeom prst="rect">
            <a:avLst/>
          </a:prstGeom>
        </p:spPr>
      </p:pic>
      <p:pic>
        <p:nvPicPr>
          <p:cNvPr id="14" name="图片 13">
            <a:extLst>
              <a:ext uri="{FF2B5EF4-FFF2-40B4-BE49-F238E27FC236}">
                <a16:creationId xmlns:a16="http://schemas.microsoft.com/office/drawing/2014/main" id="{2512C44B-CD5F-45D7-A77D-63E2E2F55501}"/>
              </a:ext>
            </a:extLst>
          </p:cNvPr>
          <p:cNvPicPr>
            <a:picLocks noChangeAspect="1"/>
          </p:cNvPicPr>
          <p:nvPr>
            <p:custDataLst>
              <p:tags r:id="rId11"/>
            </p:custDataLst>
          </p:nvPr>
        </p:nvPicPr>
        <p:blipFill>
          <a:blip r:embed="rId23">
            <a:extLst>
              <a:ext uri="{28A0092B-C50C-407E-A947-70E740481C1C}">
                <a14:useLocalDpi xmlns:a14="http://schemas.microsoft.com/office/drawing/2010/main" val="0"/>
              </a:ext>
            </a:extLst>
          </a:blip>
          <a:stretch>
            <a:fillRect/>
          </a:stretch>
        </p:blipFill>
        <p:spPr>
          <a:xfrm>
            <a:off x="2856558" y="3496895"/>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2"/>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3"/>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对话气泡: 圆角矩形 35">
            <a:extLst>
              <a:ext uri="{FF2B5EF4-FFF2-40B4-BE49-F238E27FC236}">
                <a16:creationId xmlns:a16="http://schemas.microsoft.com/office/drawing/2014/main" id="{26D8D2EF-8F2B-4FC4-8080-BACF9A61B5D6}"/>
              </a:ext>
            </a:extLst>
          </p:cNvPr>
          <p:cNvSpPr/>
          <p:nvPr>
            <p:custDataLst>
              <p:tags r:id="rId14"/>
            </p:custDataLst>
          </p:nvPr>
        </p:nvSpPr>
        <p:spPr>
          <a:xfrm>
            <a:off x="6613760" y="1813322"/>
            <a:ext cx="2086664" cy="1691197"/>
          </a:xfrm>
          <a:prstGeom prst="wedgeRoundRectCallout">
            <a:avLst>
              <a:gd name="adj1" fmla="val -70497"/>
              <a:gd name="adj2" fmla="val 62049"/>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每个阶段计算出一组数据的输出后，立即将它们传递给后续的阶段，接着计算下一组数据</a:t>
            </a:r>
          </a:p>
        </p:txBody>
      </p:sp>
      <p:sp>
        <p:nvSpPr>
          <p:cNvPr id="19" name="对话气泡: 圆角矩形 18">
            <a:extLst>
              <a:ext uri="{FF2B5EF4-FFF2-40B4-BE49-F238E27FC236}">
                <a16:creationId xmlns:a16="http://schemas.microsoft.com/office/drawing/2014/main" id="{C8AFEFEC-0599-4D5A-98E8-8140A4414206}"/>
              </a:ext>
            </a:extLst>
          </p:cNvPr>
          <p:cNvSpPr/>
          <p:nvPr>
            <p:custDataLst>
              <p:tags r:id="rId15"/>
            </p:custDataLst>
          </p:nvPr>
        </p:nvSpPr>
        <p:spPr>
          <a:xfrm>
            <a:off x="262748" y="2583518"/>
            <a:ext cx="2000502" cy="1210607"/>
          </a:xfrm>
          <a:prstGeom prst="wedgeRoundRectCallout">
            <a:avLst>
              <a:gd name="adj1" fmla="val 71434"/>
              <a:gd name="adj2" fmla="val 45152"/>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数据由不同阶段按照类似</a:t>
            </a:r>
            <a:r>
              <a:rPr lang="zh-CN" altLang="en-US" sz="1600" dirty="0">
                <a:solidFill>
                  <a:schemeClr val="accent1"/>
                </a:solidFill>
                <a:latin typeface="-apple-system"/>
              </a:rPr>
              <a:t>流水线</a:t>
            </a:r>
            <a:r>
              <a:rPr lang="zh-CN" altLang="en-US" sz="1600" dirty="0">
                <a:solidFill>
                  <a:srgbClr val="121212"/>
                </a:solidFill>
                <a:latin typeface="-apple-system"/>
              </a:rPr>
              <a:t>的方式依次处理，提高了设备的利用率</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385835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7" name="图片 16">
            <a:extLst>
              <a:ext uri="{FF2B5EF4-FFF2-40B4-BE49-F238E27FC236}">
                <a16:creationId xmlns:a16="http://schemas.microsoft.com/office/drawing/2014/main" id="{3731C450-7F1D-4263-845D-71DC38F5B181}"/>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pic>
        <p:nvPicPr>
          <p:cNvPr id="18" name="图片 17">
            <a:extLst>
              <a:ext uri="{FF2B5EF4-FFF2-40B4-BE49-F238E27FC236}">
                <a16:creationId xmlns:a16="http://schemas.microsoft.com/office/drawing/2014/main" id="{0E922CB0-86C6-4FD5-9523-D5E886A6877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057824" y="3484638"/>
            <a:ext cx="402030" cy="402030"/>
          </a:xfrm>
          <a:prstGeom prst="rect">
            <a:avLst/>
          </a:prstGeom>
        </p:spPr>
      </p:pic>
      <p:pic>
        <p:nvPicPr>
          <p:cNvPr id="14" name="图片 13">
            <a:extLst>
              <a:ext uri="{FF2B5EF4-FFF2-40B4-BE49-F238E27FC236}">
                <a16:creationId xmlns:a16="http://schemas.microsoft.com/office/drawing/2014/main" id="{2512C44B-CD5F-45D7-A77D-63E2E2F55501}"/>
              </a:ext>
            </a:extLst>
          </p:cNvPr>
          <p:cNvPicPr>
            <a:picLocks noChangeAspect="1"/>
          </p:cNvPicPr>
          <p:nvPr>
            <p:custDataLst>
              <p:tags r:id="rId10"/>
            </p:custDataLst>
          </p:nvPr>
        </p:nvPicPr>
        <p:blipFill>
          <a:blip r:embed="rId22">
            <a:extLst>
              <a:ext uri="{28A0092B-C50C-407E-A947-70E740481C1C}">
                <a14:useLocalDpi xmlns:a14="http://schemas.microsoft.com/office/drawing/2010/main" val="0"/>
              </a:ext>
            </a:extLst>
          </a:blip>
          <a:stretch>
            <a:fillRect/>
          </a:stretch>
        </p:blipFill>
        <p:spPr>
          <a:xfrm>
            <a:off x="2856558" y="3496895"/>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1"/>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2"/>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6A9F84E-5EAB-4B58-B122-BEC61FD2FD7C}"/>
              </a:ext>
            </a:extLst>
          </p:cNvPr>
          <p:cNvPicPr>
            <a:picLocks noChangeAspect="1"/>
          </p:cNvPicPr>
          <p:nvPr>
            <p:custDataLst>
              <p:tags r:id="rId13"/>
            </p:custDataLst>
          </p:nvPr>
        </p:nvPicPr>
        <p:blipFill>
          <a:blip r:embed="rId23">
            <a:extLst>
              <a:ext uri="{28A0092B-C50C-407E-A947-70E740481C1C}">
                <a14:useLocalDpi xmlns:a14="http://schemas.microsoft.com/office/drawing/2010/main" val="0"/>
              </a:ext>
            </a:extLst>
          </a:blip>
          <a:stretch>
            <a:fillRect/>
          </a:stretch>
        </p:blipFill>
        <p:spPr>
          <a:xfrm>
            <a:off x="759666" y="4282604"/>
            <a:ext cx="6840698" cy="1478631"/>
          </a:xfrm>
          <a:prstGeom prst="rect">
            <a:avLst/>
          </a:prstGeom>
        </p:spPr>
      </p:pic>
      <p:sp>
        <p:nvSpPr>
          <p:cNvPr id="20" name="对话气泡: 圆角矩形 19">
            <a:extLst>
              <a:ext uri="{FF2B5EF4-FFF2-40B4-BE49-F238E27FC236}">
                <a16:creationId xmlns:a16="http://schemas.microsoft.com/office/drawing/2014/main" id="{237924AA-44E9-4CA4-8218-06A072A6CFB1}"/>
              </a:ext>
            </a:extLst>
          </p:cNvPr>
          <p:cNvSpPr/>
          <p:nvPr>
            <p:custDataLst>
              <p:tags r:id="rId14"/>
            </p:custDataLst>
          </p:nvPr>
        </p:nvSpPr>
        <p:spPr>
          <a:xfrm>
            <a:off x="6613760" y="1813322"/>
            <a:ext cx="2086664" cy="1691197"/>
          </a:xfrm>
          <a:prstGeom prst="wedgeRoundRectCallout">
            <a:avLst>
              <a:gd name="adj1" fmla="val -27041"/>
              <a:gd name="adj2" fmla="val 86380"/>
              <a:gd name="adj3" fmla="val 16667"/>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通过优化调度可以进一步提高流水线设备利用率，但必须保障</a:t>
            </a:r>
            <a:r>
              <a:rPr lang="zh-CN" altLang="en-US" sz="1600" dirty="0">
                <a:solidFill>
                  <a:srgbClr val="FF0000"/>
                </a:solidFill>
                <a:latin typeface="-apple-system"/>
              </a:rPr>
              <a:t>负载均衡</a:t>
            </a:r>
            <a:r>
              <a:rPr lang="zh-CN" altLang="en-US" sz="1600" dirty="0">
                <a:solidFill>
                  <a:schemeClr val="tx1"/>
                </a:solidFill>
                <a:latin typeface="-apple-system"/>
              </a:rPr>
              <a:t>，即每个阶段执行时间尽可能相同</a:t>
            </a:r>
          </a:p>
        </p:txBody>
      </p:sp>
      <p:sp>
        <p:nvSpPr>
          <p:cNvPr id="19" name="对话气泡: 圆角矩形 18">
            <a:extLst>
              <a:ext uri="{FF2B5EF4-FFF2-40B4-BE49-F238E27FC236}">
                <a16:creationId xmlns:a16="http://schemas.microsoft.com/office/drawing/2014/main" id="{C8AFEFEC-0599-4D5A-98E8-8140A4414206}"/>
              </a:ext>
            </a:extLst>
          </p:cNvPr>
          <p:cNvSpPr/>
          <p:nvPr>
            <p:custDataLst>
              <p:tags r:id="rId15"/>
            </p:custDataLst>
          </p:nvPr>
        </p:nvSpPr>
        <p:spPr>
          <a:xfrm>
            <a:off x="262748" y="2583518"/>
            <a:ext cx="2000502" cy="1210607"/>
          </a:xfrm>
          <a:prstGeom prst="wedgeRoundRectCallout">
            <a:avLst>
              <a:gd name="adj1" fmla="val 71434"/>
              <a:gd name="adj2" fmla="val 45152"/>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数据由不同阶段按照类似</a:t>
            </a:r>
            <a:r>
              <a:rPr lang="zh-CN" altLang="en-US" sz="1600" dirty="0">
                <a:solidFill>
                  <a:schemeClr val="accent1"/>
                </a:solidFill>
                <a:latin typeface="-apple-system"/>
              </a:rPr>
              <a:t>流水线</a:t>
            </a:r>
            <a:r>
              <a:rPr lang="zh-CN" altLang="en-US" sz="1600" dirty="0">
                <a:solidFill>
                  <a:srgbClr val="121212"/>
                </a:solidFill>
                <a:latin typeface="-apple-system"/>
              </a:rPr>
              <a:t>的方式依次处理，提高了设备的利用率</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283957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7" name="图片 16">
            <a:extLst>
              <a:ext uri="{FF2B5EF4-FFF2-40B4-BE49-F238E27FC236}">
                <a16:creationId xmlns:a16="http://schemas.microsoft.com/office/drawing/2014/main" id="{3731C450-7F1D-4263-845D-71DC38F5B181}"/>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pic>
        <p:nvPicPr>
          <p:cNvPr id="18" name="图片 17">
            <a:extLst>
              <a:ext uri="{FF2B5EF4-FFF2-40B4-BE49-F238E27FC236}">
                <a16:creationId xmlns:a16="http://schemas.microsoft.com/office/drawing/2014/main" id="{0E922CB0-86C6-4FD5-9523-D5E886A68771}"/>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057824" y="3484638"/>
            <a:ext cx="402030" cy="402030"/>
          </a:xfrm>
          <a:prstGeom prst="rect">
            <a:avLst/>
          </a:prstGeom>
        </p:spPr>
      </p:pic>
      <p:pic>
        <p:nvPicPr>
          <p:cNvPr id="14" name="图片 13">
            <a:extLst>
              <a:ext uri="{FF2B5EF4-FFF2-40B4-BE49-F238E27FC236}">
                <a16:creationId xmlns:a16="http://schemas.microsoft.com/office/drawing/2014/main" id="{2512C44B-CD5F-45D7-A77D-63E2E2F55501}"/>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2856558" y="3496895"/>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1"/>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2"/>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6A9F84E-5EAB-4B58-B122-BEC61FD2FD7C}"/>
              </a:ext>
            </a:extLst>
          </p:cNvPr>
          <p:cNvPicPr>
            <a:picLocks noChangeAspect="1"/>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759666" y="4282604"/>
            <a:ext cx="6840698" cy="1478631"/>
          </a:xfrm>
          <a:prstGeom prst="rect">
            <a:avLst/>
          </a:prstGeom>
        </p:spPr>
      </p:pic>
      <p:sp>
        <p:nvSpPr>
          <p:cNvPr id="20" name="对话气泡: 圆角矩形 19">
            <a:extLst>
              <a:ext uri="{FF2B5EF4-FFF2-40B4-BE49-F238E27FC236}">
                <a16:creationId xmlns:a16="http://schemas.microsoft.com/office/drawing/2014/main" id="{237924AA-44E9-4CA4-8218-06A072A6CFB1}"/>
              </a:ext>
            </a:extLst>
          </p:cNvPr>
          <p:cNvSpPr/>
          <p:nvPr>
            <p:custDataLst>
              <p:tags r:id="rId14"/>
            </p:custDataLst>
          </p:nvPr>
        </p:nvSpPr>
        <p:spPr>
          <a:xfrm>
            <a:off x="6613760" y="1813322"/>
            <a:ext cx="2086664" cy="1691197"/>
          </a:xfrm>
          <a:prstGeom prst="wedgeRoundRectCallout">
            <a:avLst>
              <a:gd name="adj1" fmla="val -27041"/>
              <a:gd name="adj2" fmla="val 86380"/>
              <a:gd name="adj3" fmla="val 16667"/>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通过优化调度可以进一步提高流水线设备利用率，但必须保障</a:t>
            </a:r>
            <a:r>
              <a:rPr lang="zh-CN" altLang="en-US" sz="1600" dirty="0">
                <a:solidFill>
                  <a:srgbClr val="FF0000"/>
                </a:solidFill>
                <a:latin typeface="-apple-system"/>
              </a:rPr>
              <a:t>负载均衡</a:t>
            </a:r>
            <a:r>
              <a:rPr lang="zh-CN" altLang="en-US" sz="1600" dirty="0">
                <a:solidFill>
                  <a:schemeClr val="tx1"/>
                </a:solidFill>
                <a:latin typeface="-apple-system"/>
              </a:rPr>
              <a:t>，即每个阶段执行时间尽可能相同</a:t>
            </a:r>
          </a:p>
        </p:txBody>
      </p:sp>
      <p:pic>
        <p:nvPicPr>
          <p:cNvPr id="22" name="图片 21">
            <a:extLst>
              <a:ext uri="{FF2B5EF4-FFF2-40B4-BE49-F238E27FC236}">
                <a16:creationId xmlns:a16="http://schemas.microsoft.com/office/drawing/2014/main" id="{6D132300-1F03-4AB5-9C21-71E42BFF532B}"/>
              </a:ext>
            </a:extLst>
          </p:cNvPr>
          <p:cNvPicPr>
            <a:picLocks noChangeAspect="1"/>
          </p:cNvPicPr>
          <p:nvPr>
            <p:custDataLst>
              <p:tags r:id="rId15"/>
            </p:custDataLst>
          </p:nvPr>
        </p:nvPicPr>
        <p:blipFill>
          <a:blip r:embed="rId25">
            <a:extLst>
              <a:ext uri="{28A0092B-C50C-407E-A947-70E740481C1C}">
                <a14:useLocalDpi xmlns:a14="http://schemas.microsoft.com/office/drawing/2010/main" val="0"/>
              </a:ext>
            </a:extLst>
          </a:blip>
          <a:stretch>
            <a:fillRect/>
          </a:stretch>
        </p:blipFill>
        <p:spPr>
          <a:xfrm>
            <a:off x="759666" y="4282604"/>
            <a:ext cx="6840697" cy="1478631"/>
          </a:xfrm>
          <a:prstGeom prst="rect">
            <a:avLst/>
          </a:prstGeom>
        </p:spPr>
      </p:pic>
      <p:sp>
        <p:nvSpPr>
          <p:cNvPr id="19" name="对话气泡: 圆角矩形 18">
            <a:extLst>
              <a:ext uri="{FF2B5EF4-FFF2-40B4-BE49-F238E27FC236}">
                <a16:creationId xmlns:a16="http://schemas.microsoft.com/office/drawing/2014/main" id="{C8AFEFEC-0599-4D5A-98E8-8140A4414206}"/>
              </a:ext>
            </a:extLst>
          </p:cNvPr>
          <p:cNvSpPr/>
          <p:nvPr>
            <p:custDataLst>
              <p:tags r:id="rId16"/>
            </p:custDataLst>
          </p:nvPr>
        </p:nvSpPr>
        <p:spPr>
          <a:xfrm>
            <a:off x="262748" y="2583518"/>
            <a:ext cx="2000502" cy="1210607"/>
          </a:xfrm>
          <a:prstGeom prst="wedgeRoundRectCallout">
            <a:avLst>
              <a:gd name="adj1" fmla="val 71434"/>
              <a:gd name="adj2" fmla="val 45152"/>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数据由不同阶段按照类似</a:t>
            </a:r>
            <a:r>
              <a:rPr lang="zh-CN" altLang="en-US" sz="1600" dirty="0">
                <a:solidFill>
                  <a:schemeClr val="accent1"/>
                </a:solidFill>
                <a:latin typeface="-apple-system"/>
              </a:rPr>
              <a:t>流水线</a:t>
            </a:r>
            <a:r>
              <a:rPr lang="zh-CN" altLang="en-US" sz="1600" dirty="0">
                <a:solidFill>
                  <a:srgbClr val="121212"/>
                </a:solidFill>
                <a:latin typeface="-apple-system"/>
              </a:rPr>
              <a:t>的方式依次处理，提高了设备的利用率</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885990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流水线混合并行</a:t>
            </a:r>
          </a:p>
        </p:txBody>
      </p:sp>
      <p:pic>
        <p:nvPicPr>
          <p:cNvPr id="6" name="图片 5">
            <a:extLst>
              <a:ext uri="{FF2B5EF4-FFF2-40B4-BE49-F238E27FC236}">
                <a16:creationId xmlns:a16="http://schemas.microsoft.com/office/drawing/2014/main" id="{928C0632-D6DA-496F-ACB1-BC46676D3823}"/>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570670" y="1010499"/>
            <a:ext cx="3778369" cy="2418501"/>
          </a:xfrm>
          <a:prstGeom prst="rect">
            <a:avLst/>
          </a:prstGeom>
        </p:spPr>
      </p:pic>
      <p:pic>
        <p:nvPicPr>
          <p:cNvPr id="16" name="图片 15">
            <a:extLst>
              <a:ext uri="{FF2B5EF4-FFF2-40B4-BE49-F238E27FC236}">
                <a16:creationId xmlns:a16="http://schemas.microsoft.com/office/drawing/2014/main" id="{F9051B26-580E-4B29-87E1-0BF19094386C}"/>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971136" y="5925652"/>
            <a:ext cx="5201728" cy="335081"/>
          </a:xfrm>
          <a:prstGeom prst="rect">
            <a:avLst/>
          </a:prstGeom>
        </p:spPr>
      </p:pic>
      <p:pic>
        <p:nvPicPr>
          <p:cNvPr id="24" name="图片 23">
            <a:extLst>
              <a:ext uri="{FF2B5EF4-FFF2-40B4-BE49-F238E27FC236}">
                <a16:creationId xmlns:a16="http://schemas.microsoft.com/office/drawing/2014/main" id="{B25EF4BB-2521-4C28-9A04-6AADA5A3C874}"/>
              </a:ext>
            </a:extLst>
          </p:cNvPr>
          <p:cNvPicPr>
            <a:picLocks noChangeAspect="1"/>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a:xfrm>
            <a:off x="2856558" y="3498854"/>
            <a:ext cx="402030" cy="402030"/>
          </a:xfrm>
          <a:prstGeom prst="rect">
            <a:avLst/>
          </a:prstGeom>
        </p:spPr>
      </p:pic>
      <p:pic>
        <p:nvPicPr>
          <p:cNvPr id="13" name="图片 12">
            <a:extLst>
              <a:ext uri="{FF2B5EF4-FFF2-40B4-BE49-F238E27FC236}">
                <a16:creationId xmlns:a16="http://schemas.microsoft.com/office/drawing/2014/main" id="{A8C61919-73E9-463E-95B3-CEB78E97D94B}"/>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4057824" y="3498854"/>
            <a:ext cx="402030" cy="402030"/>
          </a:xfrm>
          <a:prstGeom prst="rect">
            <a:avLst/>
          </a:prstGeom>
        </p:spPr>
      </p:pic>
      <p:pic>
        <p:nvPicPr>
          <p:cNvPr id="17" name="图片 16">
            <a:extLst>
              <a:ext uri="{FF2B5EF4-FFF2-40B4-BE49-F238E27FC236}">
                <a16:creationId xmlns:a16="http://schemas.microsoft.com/office/drawing/2014/main" id="{3731C450-7F1D-4263-845D-71DC38F5B181}"/>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5566510" y="3504520"/>
            <a:ext cx="402030" cy="402030"/>
          </a:xfrm>
          <a:prstGeom prst="rect">
            <a:avLst/>
          </a:prstGeom>
        </p:spPr>
      </p:pic>
      <p:pic>
        <p:nvPicPr>
          <p:cNvPr id="18" name="图片 17">
            <a:extLst>
              <a:ext uri="{FF2B5EF4-FFF2-40B4-BE49-F238E27FC236}">
                <a16:creationId xmlns:a16="http://schemas.microsoft.com/office/drawing/2014/main" id="{0E922CB0-86C6-4FD5-9523-D5E886A68771}"/>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4057824" y="3484638"/>
            <a:ext cx="402030" cy="402030"/>
          </a:xfrm>
          <a:prstGeom prst="rect">
            <a:avLst/>
          </a:prstGeom>
        </p:spPr>
      </p:pic>
      <p:pic>
        <p:nvPicPr>
          <p:cNvPr id="14" name="图片 13">
            <a:extLst>
              <a:ext uri="{FF2B5EF4-FFF2-40B4-BE49-F238E27FC236}">
                <a16:creationId xmlns:a16="http://schemas.microsoft.com/office/drawing/2014/main" id="{2512C44B-CD5F-45D7-A77D-63E2E2F55501}"/>
              </a:ext>
            </a:extLst>
          </p:cNvPr>
          <p:cNvPicPr>
            <a:picLocks noChangeAspect="1"/>
          </p:cNvPicPr>
          <p:nvPr>
            <p:custDataLst>
              <p:tags r:id="rId10"/>
            </p:custDataLst>
          </p:nvPr>
        </p:nvPicPr>
        <p:blipFill>
          <a:blip r:embed="rId24">
            <a:extLst>
              <a:ext uri="{28A0092B-C50C-407E-A947-70E740481C1C}">
                <a14:useLocalDpi xmlns:a14="http://schemas.microsoft.com/office/drawing/2010/main" val="0"/>
              </a:ext>
            </a:extLst>
          </a:blip>
          <a:stretch>
            <a:fillRect/>
          </a:stretch>
        </p:blipFill>
        <p:spPr>
          <a:xfrm>
            <a:off x="2856558" y="3496895"/>
            <a:ext cx="402030" cy="402030"/>
          </a:xfrm>
          <a:prstGeom prst="rect">
            <a:avLst/>
          </a:prstGeom>
        </p:spPr>
      </p:pic>
      <p:sp>
        <p:nvSpPr>
          <p:cNvPr id="31" name="箭头: 右 30">
            <a:extLst>
              <a:ext uri="{FF2B5EF4-FFF2-40B4-BE49-F238E27FC236}">
                <a16:creationId xmlns:a16="http://schemas.microsoft.com/office/drawing/2014/main" id="{1DB8827C-BB3C-4FED-BBF0-1BE57493C4EB}"/>
              </a:ext>
            </a:extLst>
          </p:cNvPr>
          <p:cNvSpPr/>
          <p:nvPr>
            <p:custDataLst>
              <p:tags r:id="rId11"/>
            </p:custDataLst>
          </p:nvPr>
        </p:nvSpPr>
        <p:spPr>
          <a:xfrm>
            <a:off x="3457191" y="3586712"/>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A6FD8057-1AF5-4B5B-B71D-B162680DD34F}"/>
              </a:ext>
            </a:extLst>
          </p:cNvPr>
          <p:cNvSpPr/>
          <p:nvPr>
            <p:custDataLst>
              <p:tags r:id="rId12"/>
            </p:custDataLst>
          </p:nvPr>
        </p:nvSpPr>
        <p:spPr>
          <a:xfrm>
            <a:off x="4857060" y="3579088"/>
            <a:ext cx="402030" cy="23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6A9F84E-5EAB-4B58-B122-BEC61FD2FD7C}"/>
              </a:ext>
            </a:extLst>
          </p:cNvPr>
          <p:cNvPicPr>
            <a:picLocks noChangeAspect="1"/>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759666" y="4282604"/>
            <a:ext cx="6840698" cy="1478631"/>
          </a:xfrm>
          <a:prstGeom prst="rect">
            <a:avLst/>
          </a:prstGeom>
        </p:spPr>
      </p:pic>
      <p:sp>
        <p:nvSpPr>
          <p:cNvPr id="20" name="对话气泡: 圆角矩形 19">
            <a:extLst>
              <a:ext uri="{FF2B5EF4-FFF2-40B4-BE49-F238E27FC236}">
                <a16:creationId xmlns:a16="http://schemas.microsoft.com/office/drawing/2014/main" id="{237924AA-44E9-4CA4-8218-06A072A6CFB1}"/>
              </a:ext>
            </a:extLst>
          </p:cNvPr>
          <p:cNvSpPr/>
          <p:nvPr>
            <p:custDataLst>
              <p:tags r:id="rId14"/>
            </p:custDataLst>
          </p:nvPr>
        </p:nvSpPr>
        <p:spPr>
          <a:xfrm>
            <a:off x="6613760" y="1813322"/>
            <a:ext cx="2086664" cy="1691197"/>
          </a:xfrm>
          <a:prstGeom prst="wedgeRoundRectCallout">
            <a:avLst>
              <a:gd name="adj1" fmla="val -27041"/>
              <a:gd name="adj2" fmla="val 86380"/>
              <a:gd name="adj3" fmla="val 16667"/>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通过优化调度可以进一步提高流水线设备利用率，但必须保障</a:t>
            </a:r>
            <a:r>
              <a:rPr lang="zh-CN" altLang="en-US" sz="1600" dirty="0">
                <a:solidFill>
                  <a:srgbClr val="FF0000"/>
                </a:solidFill>
                <a:latin typeface="-apple-system"/>
              </a:rPr>
              <a:t>负载均衡</a:t>
            </a:r>
            <a:r>
              <a:rPr lang="zh-CN" altLang="en-US" sz="1600" dirty="0">
                <a:solidFill>
                  <a:schemeClr val="tx1"/>
                </a:solidFill>
                <a:latin typeface="-apple-system"/>
              </a:rPr>
              <a:t>，即每个阶段执行时间尽可能相同</a:t>
            </a:r>
          </a:p>
        </p:txBody>
      </p:sp>
      <p:pic>
        <p:nvPicPr>
          <p:cNvPr id="22" name="图片 21">
            <a:extLst>
              <a:ext uri="{FF2B5EF4-FFF2-40B4-BE49-F238E27FC236}">
                <a16:creationId xmlns:a16="http://schemas.microsoft.com/office/drawing/2014/main" id="{6D132300-1F03-4AB5-9C21-71E42BFF532B}"/>
              </a:ext>
            </a:extLst>
          </p:cNvPr>
          <p:cNvPicPr>
            <a:picLocks noChangeAspect="1"/>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759666" y="4282604"/>
            <a:ext cx="6840697" cy="1478631"/>
          </a:xfrm>
          <a:prstGeom prst="rect">
            <a:avLst/>
          </a:prstGeom>
        </p:spPr>
      </p:pic>
      <p:sp>
        <p:nvSpPr>
          <p:cNvPr id="19" name="对话气泡: 圆角矩形 18">
            <a:extLst>
              <a:ext uri="{FF2B5EF4-FFF2-40B4-BE49-F238E27FC236}">
                <a16:creationId xmlns:a16="http://schemas.microsoft.com/office/drawing/2014/main" id="{C8AFEFEC-0599-4D5A-98E8-8140A4414206}"/>
              </a:ext>
            </a:extLst>
          </p:cNvPr>
          <p:cNvSpPr/>
          <p:nvPr>
            <p:custDataLst>
              <p:tags r:id="rId16"/>
            </p:custDataLst>
          </p:nvPr>
        </p:nvSpPr>
        <p:spPr>
          <a:xfrm>
            <a:off x="262748" y="2583518"/>
            <a:ext cx="2000502" cy="1210607"/>
          </a:xfrm>
          <a:prstGeom prst="wedgeRoundRectCallout">
            <a:avLst>
              <a:gd name="adj1" fmla="val 71434"/>
              <a:gd name="adj2" fmla="val 45152"/>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数据由不同阶段按照类似</a:t>
            </a:r>
            <a:r>
              <a:rPr lang="zh-CN" altLang="en-US" sz="1600" dirty="0">
                <a:solidFill>
                  <a:schemeClr val="accent1"/>
                </a:solidFill>
                <a:latin typeface="-apple-system"/>
              </a:rPr>
              <a:t>流水线</a:t>
            </a:r>
            <a:r>
              <a:rPr lang="zh-CN" altLang="en-US" sz="1600" dirty="0">
                <a:solidFill>
                  <a:srgbClr val="121212"/>
                </a:solidFill>
                <a:latin typeface="-apple-system"/>
              </a:rPr>
              <a:t>的方式依次处理，提高了设备的利用率</a:t>
            </a:r>
            <a:endParaRPr lang="zh-CN" altLang="en-US" sz="1600" dirty="0">
              <a:solidFill>
                <a:srgbClr val="FF0000"/>
              </a:solidFill>
              <a:latin typeface="-apple-system"/>
            </a:endParaRPr>
          </a:p>
        </p:txBody>
      </p:sp>
      <p:sp>
        <p:nvSpPr>
          <p:cNvPr id="23" name="对话气泡: 圆角矩形 22">
            <a:extLst>
              <a:ext uri="{FF2B5EF4-FFF2-40B4-BE49-F238E27FC236}">
                <a16:creationId xmlns:a16="http://schemas.microsoft.com/office/drawing/2014/main" id="{57F16496-0D20-46A6-8083-96B02C0AA7E6}"/>
              </a:ext>
            </a:extLst>
          </p:cNvPr>
          <p:cNvSpPr/>
          <p:nvPr>
            <p:custDataLst>
              <p:tags r:id="rId17"/>
            </p:custDataLst>
          </p:nvPr>
        </p:nvSpPr>
        <p:spPr>
          <a:xfrm>
            <a:off x="7244679" y="5243974"/>
            <a:ext cx="1727047" cy="1050765"/>
          </a:xfrm>
          <a:prstGeom prst="wedgeRoundRectCallout">
            <a:avLst>
              <a:gd name="adj1" fmla="val -65891"/>
              <a:gd name="adj2" fmla="val -94475"/>
              <a:gd name="adj3" fmla="val 16667"/>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需要设计合适的</a:t>
            </a:r>
            <a:r>
              <a:rPr lang="zh-CN" altLang="en-US" sz="1600" dirty="0">
                <a:solidFill>
                  <a:schemeClr val="accent1"/>
                </a:solidFill>
                <a:latin typeface="-apple-system"/>
              </a:rPr>
              <a:t>模型划分算法</a:t>
            </a:r>
            <a:r>
              <a:rPr lang="zh-CN" altLang="en-US" sz="1600" dirty="0">
                <a:solidFill>
                  <a:srgbClr val="121212"/>
                </a:solidFill>
                <a:latin typeface="-apple-system"/>
              </a:rPr>
              <a:t>以保障负载均衡</a:t>
            </a:r>
            <a:endParaRPr lang="zh-CN" altLang="en-US" sz="1600" dirty="0">
              <a:solidFill>
                <a:schemeClr val="tx1"/>
              </a:solidFill>
              <a:latin typeface="-apple-system"/>
            </a:endParaRPr>
          </a:p>
        </p:txBody>
      </p:sp>
    </p:spTree>
    <p:custDataLst>
      <p:tags r:id="rId1"/>
    </p:custDataLst>
    <p:extLst>
      <p:ext uri="{BB962C8B-B14F-4D97-AF65-F5344CB8AC3E}">
        <p14:creationId xmlns:p14="http://schemas.microsoft.com/office/powerpoint/2010/main" val="49468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13</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en-US" altLang="zh-CN" dirty="0"/>
              <a:t>Alpa </a:t>
            </a:r>
            <a:r>
              <a:rPr lang="zh-CN" altLang="en-US" dirty="0"/>
              <a:t>架构</a:t>
            </a:r>
          </a:p>
        </p:txBody>
      </p:sp>
      <p:pic>
        <p:nvPicPr>
          <p:cNvPr id="5" name="图片 4">
            <a:extLst>
              <a:ext uri="{FF2B5EF4-FFF2-40B4-BE49-F238E27FC236}">
                <a16:creationId xmlns:a16="http://schemas.microsoft.com/office/drawing/2014/main" id="{A82C25C3-067B-4C13-BD0B-04BD3F01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812" y="1981518"/>
            <a:ext cx="6571930" cy="4307385"/>
          </a:xfrm>
          <a:prstGeom prst="rect">
            <a:avLst/>
          </a:prstGeom>
        </p:spPr>
      </p:pic>
      <p:sp>
        <p:nvSpPr>
          <p:cNvPr id="27" name="文本框 26">
            <a:extLst>
              <a:ext uri="{FF2B5EF4-FFF2-40B4-BE49-F238E27FC236}">
                <a16:creationId xmlns:a16="http://schemas.microsoft.com/office/drawing/2014/main" id="{A006643F-424A-4588-8593-DC2F742FB9FE}"/>
              </a:ext>
            </a:extLst>
          </p:cNvPr>
          <p:cNvSpPr txBox="1"/>
          <p:nvPr/>
        </p:nvSpPr>
        <p:spPr>
          <a:xfrm>
            <a:off x="581599" y="940060"/>
            <a:ext cx="7847523" cy="923330"/>
          </a:xfrm>
          <a:prstGeom prst="rect">
            <a:avLst/>
          </a:prstGeom>
          <a:noFill/>
        </p:spPr>
        <p:txBody>
          <a:bodyPr wrap="square">
            <a:spAutoFit/>
          </a:bodyPr>
          <a:lstStyle/>
          <a:p>
            <a:r>
              <a:rPr lang="zh-CN" altLang="en-US" b="1" i="0" dirty="0">
                <a:solidFill>
                  <a:srgbClr val="FF0000"/>
                </a:solidFill>
                <a:effectLst/>
                <a:latin typeface="Merriweather" panose="00000500000000000000" pitchFamily="2" charset="0"/>
              </a:rPr>
              <a:t>目标</a:t>
            </a:r>
            <a:r>
              <a:rPr lang="zh-CN" altLang="en-US" b="0" i="0" dirty="0">
                <a:solidFill>
                  <a:srgbClr val="000000"/>
                </a:solidFill>
                <a:effectLst/>
                <a:latin typeface="Merriweather" panose="00000500000000000000" pitchFamily="2" charset="0"/>
              </a:rPr>
              <a:t>：并行策略多样，不同模型适合的策略不同，手动设计繁琐复杂，因此需要一个</a:t>
            </a:r>
            <a:r>
              <a:rPr lang="zh-CN" altLang="en-US" b="1" i="0" dirty="0">
                <a:solidFill>
                  <a:srgbClr val="FF0000"/>
                </a:solidFill>
                <a:effectLst/>
                <a:latin typeface="Merriweather" panose="00000500000000000000" pitchFamily="2" charset="0"/>
              </a:rPr>
              <a:t>自动化工具</a:t>
            </a:r>
            <a:r>
              <a:rPr lang="zh-CN" altLang="en-US" b="0" i="0" dirty="0">
                <a:solidFill>
                  <a:srgbClr val="000000"/>
                </a:solidFill>
                <a:effectLst/>
                <a:latin typeface="Merriweather" panose="00000500000000000000" pitchFamily="2" charset="0"/>
              </a:rPr>
              <a:t>，能够根据内部实现的策略，</a:t>
            </a:r>
            <a:r>
              <a:rPr lang="zh-CN" altLang="en-US" b="1" i="0" dirty="0">
                <a:solidFill>
                  <a:srgbClr val="000000"/>
                </a:solidFill>
                <a:effectLst/>
                <a:latin typeface="Merriweather" panose="00000500000000000000" pitchFamily="2" charset="0"/>
              </a:rPr>
              <a:t>将给定的模型自动化地进行并行拆分，从而加速模型训练</a:t>
            </a:r>
            <a:endParaRPr lang="zh-CN" altLang="en-US" b="1" dirty="0"/>
          </a:p>
        </p:txBody>
      </p:sp>
      <p:sp>
        <p:nvSpPr>
          <p:cNvPr id="28" name="文本框 27">
            <a:extLst>
              <a:ext uri="{FF2B5EF4-FFF2-40B4-BE49-F238E27FC236}">
                <a16:creationId xmlns:a16="http://schemas.microsoft.com/office/drawing/2014/main" id="{A95A976B-6A6E-46B5-934C-999B12B499EF}"/>
              </a:ext>
            </a:extLst>
          </p:cNvPr>
          <p:cNvSpPr txBox="1"/>
          <p:nvPr/>
        </p:nvSpPr>
        <p:spPr>
          <a:xfrm>
            <a:off x="245966" y="2439689"/>
            <a:ext cx="2080138" cy="1754326"/>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sym typeface="+mn-ea"/>
              </a:rPr>
              <a:t>1.</a:t>
            </a:r>
            <a:r>
              <a:rPr lang="zh-CN" altLang="en-US" b="0" i="0" dirty="0">
                <a:solidFill>
                  <a:srgbClr val="000000"/>
                </a:solidFill>
                <a:effectLst/>
                <a:latin typeface="Merriweather" panose="00000500000000000000" pitchFamily="2" charset="0"/>
              </a:rPr>
              <a:t>对于模型中的每个算子，</a:t>
            </a:r>
            <a:r>
              <a:rPr lang="en-US" altLang="zh-CN" b="0" i="0" dirty="0">
                <a:solidFill>
                  <a:srgbClr val="000000"/>
                </a:solidFill>
                <a:effectLst/>
                <a:latin typeface="Merriweather" panose="00000500000000000000" pitchFamily="2" charset="0"/>
              </a:rPr>
              <a:t>Alpa</a:t>
            </a:r>
            <a:r>
              <a:rPr lang="zh-CN" altLang="en-US" b="0" i="0" dirty="0">
                <a:solidFill>
                  <a:srgbClr val="000000"/>
                </a:solidFill>
                <a:effectLst/>
                <a:latin typeface="Merriweather" panose="00000500000000000000" pitchFamily="2" charset="0"/>
              </a:rPr>
              <a:t>将其</a:t>
            </a:r>
            <a:r>
              <a:rPr lang="zh-CN" altLang="en-US" b="1" i="0" dirty="0">
                <a:solidFill>
                  <a:srgbClr val="FF0000"/>
                </a:solidFill>
                <a:effectLst/>
                <a:latin typeface="Merriweather" panose="00000500000000000000" pitchFamily="2" charset="0"/>
              </a:rPr>
              <a:t>算子内并行</a:t>
            </a:r>
            <a:r>
              <a:rPr lang="zh-CN" altLang="en-US" b="0" i="0" dirty="0">
                <a:solidFill>
                  <a:srgbClr val="000000"/>
                </a:solidFill>
                <a:effectLst/>
                <a:latin typeface="Merriweather" panose="00000500000000000000" pitchFamily="2" charset="0"/>
              </a:rPr>
              <a:t>建模为一个</a:t>
            </a:r>
            <a:r>
              <a:rPr lang="zh-CN" altLang="en-US" b="1" i="0" dirty="0">
                <a:solidFill>
                  <a:srgbClr val="FF0000"/>
                </a:solidFill>
                <a:effectLst/>
                <a:latin typeface="Merriweather" panose="00000500000000000000" pitchFamily="2" charset="0"/>
              </a:rPr>
              <a:t>整数规划问题</a:t>
            </a:r>
            <a:r>
              <a:rPr lang="zh-CN" altLang="en-US" b="0" i="0" dirty="0">
                <a:solidFill>
                  <a:srgbClr val="000000"/>
                </a:solidFill>
                <a:effectLst/>
                <a:latin typeface="Merriweather" panose="00000500000000000000" pitchFamily="2" charset="0"/>
              </a:rPr>
              <a:t>并给出（次）最优解</a:t>
            </a:r>
            <a:endParaRPr lang="zh-CN" altLang="en-US" dirty="0"/>
          </a:p>
        </p:txBody>
      </p:sp>
      <p:sp>
        <p:nvSpPr>
          <p:cNvPr id="29" name="文本框 28">
            <a:extLst>
              <a:ext uri="{FF2B5EF4-FFF2-40B4-BE49-F238E27FC236}">
                <a16:creationId xmlns:a16="http://schemas.microsoft.com/office/drawing/2014/main" id="{09B52D86-4CE8-44D3-BEE2-F3175155E60F}"/>
              </a:ext>
            </a:extLst>
          </p:cNvPr>
          <p:cNvSpPr txBox="1"/>
          <p:nvPr/>
        </p:nvSpPr>
        <p:spPr>
          <a:xfrm>
            <a:off x="212258" y="4416746"/>
            <a:ext cx="2080138" cy="1477328"/>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sym typeface="+mn-ea"/>
              </a:rPr>
              <a:t>2.</a:t>
            </a:r>
            <a:r>
              <a:rPr lang="zh-CN" altLang="en-US" b="0" i="0" dirty="0">
                <a:solidFill>
                  <a:srgbClr val="000000"/>
                </a:solidFill>
                <a:effectLst/>
                <a:latin typeface="Merriweather" panose="00000500000000000000" pitchFamily="2" charset="0"/>
              </a:rPr>
              <a:t>利用</a:t>
            </a:r>
            <a:r>
              <a:rPr lang="zh-CN" altLang="en-US" b="1" i="0" dirty="0">
                <a:solidFill>
                  <a:srgbClr val="FF0000"/>
                </a:solidFill>
                <a:effectLst/>
                <a:latin typeface="Merriweather" panose="00000500000000000000" pitchFamily="2" charset="0"/>
              </a:rPr>
              <a:t>动态规划</a:t>
            </a:r>
            <a:r>
              <a:rPr lang="zh-CN" altLang="en-US" b="0" i="0" dirty="0">
                <a:solidFill>
                  <a:srgbClr val="000000"/>
                </a:solidFill>
                <a:effectLst/>
                <a:latin typeface="Merriweather" panose="00000500000000000000" pitchFamily="2" charset="0"/>
              </a:rPr>
              <a:t>给出</a:t>
            </a:r>
            <a:r>
              <a:rPr lang="zh-CN" altLang="en-US" b="1" i="0" dirty="0">
                <a:solidFill>
                  <a:srgbClr val="FF0000"/>
                </a:solidFill>
                <a:effectLst/>
                <a:latin typeface="Merriweather" panose="00000500000000000000" pitchFamily="2" charset="0"/>
              </a:rPr>
              <a:t>算子间并行</a:t>
            </a:r>
            <a:r>
              <a:rPr lang="zh-CN" altLang="en-US" b="0" i="0" dirty="0">
                <a:solidFill>
                  <a:srgbClr val="000000"/>
                </a:solidFill>
                <a:effectLst/>
                <a:latin typeface="Merriweather" panose="00000500000000000000" pitchFamily="2" charset="0"/>
              </a:rPr>
              <a:t>的</a:t>
            </a:r>
            <a:r>
              <a:rPr lang="en-US" altLang="zh-CN" b="0" i="0" dirty="0">
                <a:solidFill>
                  <a:srgbClr val="000000"/>
                </a:solidFill>
                <a:effectLst/>
                <a:latin typeface="Merriweather" panose="00000500000000000000" pitchFamily="2" charset="0"/>
              </a:rPr>
              <a:t>stage</a:t>
            </a:r>
            <a:r>
              <a:rPr lang="zh-CN" altLang="en-US" b="0" i="0" dirty="0">
                <a:solidFill>
                  <a:srgbClr val="000000"/>
                </a:solidFill>
                <a:effectLst/>
                <a:latin typeface="Merriweather" panose="00000500000000000000" pitchFamily="2" charset="0"/>
              </a:rPr>
              <a:t>划分方案并确定每个</a:t>
            </a:r>
            <a:r>
              <a:rPr lang="en-US" altLang="zh-CN" b="0" i="0" dirty="0">
                <a:solidFill>
                  <a:srgbClr val="000000"/>
                </a:solidFill>
                <a:effectLst/>
                <a:latin typeface="Merriweather" panose="00000500000000000000" pitchFamily="2" charset="0"/>
              </a:rPr>
              <a:t>stage</a:t>
            </a:r>
            <a:r>
              <a:rPr lang="zh-CN" altLang="en-US" b="0" i="0" dirty="0">
                <a:solidFill>
                  <a:srgbClr val="000000"/>
                </a:solidFill>
                <a:effectLst/>
                <a:latin typeface="Merriweather" panose="00000500000000000000" pitchFamily="2" charset="0"/>
              </a:rPr>
              <a:t>所要映射的</a:t>
            </a:r>
            <a:r>
              <a:rPr lang="en-US" altLang="zh-CN" b="0" i="0" dirty="0">
                <a:solidFill>
                  <a:srgbClr val="000000"/>
                </a:solidFill>
                <a:effectLst/>
                <a:latin typeface="Merriweather" panose="00000500000000000000" pitchFamily="2" charset="0"/>
              </a:rPr>
              <a:t>GPU</a:t>
            </a:r>
            <a:r>
              <a:rPr lang="zh-CN" altLang="en-US" b="0" i="0" dirty="0">
                <a:solidFill>
                  <a:srgbClr val="000000"/>
                </a:solidFill>
                <a:effectLst/>
                <a:latin typeface="Merriweather" panose="00000500000000000000" pitchFamily="2" charset="0"/>
              </a:rPr>
              <a:t>组</a:t>
            </a:r>
            <a:endParaRPr lang="zh-CN" altLang="en-US" dirty="0"/>
          </a:p>
        </p:txBody>
      </p:sp>
      <p:sp>
        <p:nvSpPr>
          <p:cNvPr id="30" name="文本框 29">
            <a:extLst>
              <a:ext uri="{FF2B5EF4-FFF2-40B4-BE49-F238E27FC236}">
                <a16:creationId xmlns:a16="http://schemas.microsoft.com/office/drawing/2014/main" id="{A37227EB-06B6-43B7-A70C-8EA538F4473A}"/>
              </a:ext>
            </a:extLst>
          </p:cNvPr>
          <p:cNvSpPr txBox="1"/>
          <p:nvPr/>
        </p:nvSpPr>
        <p:spPr>
          <a:xfrm>
            <a:off x="548717" y="2086121"/>
            <a:ext cx="1407220" cy="307777"/>
          </a:xfrm>
          <a:prstGeom prst="rect">
            <a:avLst/>
          </a:prstGeom>
          <a:noFill/>
          <a:ln w="19050">
            <a:solidFill>
              <a:schemeClr val="accent2"/>
            </a:solidFill>
          </a:ln>
        </p:spPr>
        <p:txBody>
          <a:bodyPr wrap="square" rtlCol="0">
            <a:spAutoFit/>
          </a:bodyPr>
          <a:lstStyle/>
          <a:p>
            <a:pPr algn="ctr"/>
            <a:r>
              <a:rPr lang="zh-CN" altLang="en-US" sz="1400" b="1" dirty="0">
                <a:solidFill>
                  <a:srgbClr val="0070C0"/>
                </a:solidFill>
                <a:latin typeface="微软雅黑" pitchFamily="34" charset="-122"/>
                <a:ea typeface="微软雅黑" pitchFamily="34" charset="-122"/>
              </a:rPr>
              <a:t>分层求解策略</a:t>
            </a:r>
          </a:p>
        </p:txBody>
      </p:sp>
    </p:spTree>
    <p:custDataLst>
      <p:tags r:id="rId1"/>
    </p:custDataLst>
    <p:extLst>
      <p:ext uri="{BB962C8B-B14F-4D97-AF65-F5344CB8AC3E}">
        <p14:creationId xmlns:p14="http://schemas.microsoft.com/office/powerpoint/2010/main" val="181957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r>
              <a:rPr lang="en-US" altLang="zh-CN"/>
              <a:t>8</a:t>
            </a:r>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研究内容</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algn="l"/>
              <a:r>
                <a:rPr lang="zh-CN" altLang="en-US" sz="2400" b="1" i="0" dirty="0">
                  <a:solidFill>
                    <a:srgbClr val="000000"/>
                  </a:solidFill>
                  <a:effectLst/>
                  <a:latin typeface="Merriweather" panose="00000500000000000000" pitchFamily="2" charset="0"/>
                </a:rPr>
                <a:t>算子内并行</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B3514662-43E4-1B11-BCA8-36F5D75B7D1E}"/>
              </a:ext>
            </a:extLst>
          </p:cNvPr>
          <p:cNvSpPr txBox="1"/>
          <p:nvPr/>
        </p:nvSpPr>
        <p:spPr>
          <a:xfrm>
            <a:off x="4999131" y="3673630"/>
            <a:ext cx="3429991" cy="461665"/>
          </a:xfrm>
          <a:prstGeom prst="rect">
            <a:avLst/>
          </a:prstGeom>
          <a:noFill/>
        </p:spPr>
        <p:txBody>
          <a:bodyPr wrap="square" rtlCol="0">
            <a:spAutoFit/>
          </a:bodyPr>
          <a:lstStyle/>
          <a:p>
            <a:pPr algn="l"/>
            <a:r>
              <a:rPr lang="zh-CN" altLang="en-US" sz="2400" b="1" i="0" dirty="0">
                <a:solidFill>
                  <a:srgbClr val="000000"/>
                </a:solidFill>
                <a:effectLst/>
                <a:latin typeface="Merriweather" panose="00000500000000000000" pitchFamily="2" charset="0"/>
              </a:rPr>
              <a:t>算子间并行</a:t>
            </a:r>
          </a:p>
        </p:txBody>
      </p:sp>
    </p:spTree>
    <p:extLst>
      <p:ext uri="{BB962C8B-B14F-4D97-AF65-F5344CB8AC3E}">
        <p14:creationId xmlns:p14="http://schemas.microsoft.com/office/powerpoint/2010/main" val="337864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15</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算子内并行</a:t>
            </a:r>
            <a:r>
              <a:rPr lang="en-US" altLang="zh-CN" dirty="0"/>
              <a:t>——</a:t>
            </a:r>
            <a:r>
              <a:rPr lang="zh-CN" altLang="en-US" dirty="0"/>
              <a:t>前提假设</a:t>
            </a:r>
            <a:endParaRPr kumimoji="1" lang="zh-CN" altLang="en-US" dirty="0"/>
          </a:p>
        </p:txBody>
      </p:sp>
      <p:sp>
        <p:nvSpPr>
          <p:cNvPr id="8" name="矩形 7">
            <a:extLst>
              <a:ext uri="{FF2B5EF4-FFF2-40B4-BE49-F238E27FC236}">
                <a16:creationId xmlns:a16="http://schemas.microsoft.com/office/drawing/2014/main" id="{91D2C034-4B5D-4A45-9909-4CA0FAB2BF3A}"/>
              </a:ext>
            </a:extLst>
          </p:cNvPr>
          <p:cNvSpPr/>
          <p:nvPr>
            <p:custDataLst>
              <p:tags r:id="rId4"/>
            </p:custDataLst>
          </p:nvPr>
        </p:nvSpPr>
        <p:spPr>
          <a:xfrm>
            <a:off x="428281" y="981095"/>
            <a:ext cx="7193525" cy="2754793"/>
          </a:xfrm>
          <a:prstGeom prst="rect">
            <a:avLst/>
          </a:prstGeom>
        </p:spPr>
        <p:txBody>
          <a:bodyPr wrap="square">
            <a:spAutoFit/>
          </a:bodyPr>
          <a:lstStyle/>
          <a:p>
            <a:pPr>
              <a:lnSpc>
                <a:spcPct val="125000"/>
              </a:lnSpc>
            </a:pPr>
            <a:r>
              <a:rPr lang="en-US" altLang="zh-CN" sz="2000" b="1" dirty="0"/>
              <a:t>Alpa</a:t>
            </a:r>
            <a:r>
              <a:rPr lang="zh-CN" altLang="en-US" sz="2000" b="1" dirty="0"/>
              <a:t>算子内并行的两个前提假设</a:t>
            </a:r>
            <a:endParaRPr lang="en-US" altLang="zh-CN" sz="2000" b="1" dirty="0"/>
          </a:p>
          <a:p>
            <a:pPr marL="342900" indent="-342900">
              <a:lnSpc>
                <a:spcPct val="125000"/>
              </a:lnSpc>
              <a:buFont typeface="Arial" panose="020B0604020202020204" pitchFamily="34" charset="0"/>
              <a:buChar char="•"/>
            </a:pPr>
            <a:r>
              <a:rPr lang="zh-CN" altLang="en-US" sz="2000" b="0" i="0" dirty="0">
                <a:solidFill>
                  <a:srgbClr val="000000"/>
                </a:solidFill>
                <a:effectLst/>
                <a:latin typeface="Merriweather" panose="00000500000000000000" pitchFamily="2" charset="0"/>
              </a:rPr>
              <a:t>给定的 </a:t>
            </a:r>
            <a:r>
              <a:rPr lang="en-US" altLang="zh-CN" sz="2000" b="0" i="0" dirty="0">
                <a:solidFill>
                  <a:srgbClr val="000000"/>
                </a:solidFill>
                <a:effectLst/>
                <a:latin typeface="Merriweather" panose="00000500000000000000" pitchFamily="2" charset="0"/>
              </a:rPr>
              <a:t>GPU </a:t>
            </a:r>
            <a:r>
              <a:rPr lang="zh-CN" altLang="en-US" sz="2000" b="0" i="0" dirty="0">
                <a:solidFill>
                  <a:srgbClr val="000000"/>
                </a:solidFill>
                <a:effectLst/>
                <a:latin typeface="Merriweather" panose="00000500000000000000" pitchFamily="2" charset="0"/>
              </a:rPr>
              <a:t>组内的</a:t>
            </a:r>
            <a:r>
              <a:rPr lang="zh-CN" altLang="en-US" sz="2000" b="1" i="0" dirty="0">
                <a:effectLst/>
                <a:latin typeface="Merriweather" panose="00000500000000000000" pitchFamily="2" charset="0"/>
              </a:rPr>
              <a:t>所有 </a:t>
            </a:r>
            <a:r>
              <a:rPr lang="en-US" altLang="zh-CN" sz="2000" b="1" i="0" dirty="0">
                <a:effectLst/>
                <a:latin typeface="Merriweather" panose="00000500000000000000" pitchFamily="2" charset="0"/>
              </a:rPr>
              <a:t>GPU </a:t>
            </a:r>
            <a:r>
              <a:rPr lang="zh-CN" altLang="en-US" sz="2000" b="1" i="0" dirty="0">
                <a:effectLst/>
                <a:latin typeface="Merriweather" panose="00000500000000000000" pitchFamily="2" charset="0"/>
              </a:rPr>
              <a:t>是</a:t>
            </a:r>
            <a:r>
              <a:rPr lang="zh-CN" altLang="en-US" sz="2000" b="1" i="0" dirty="0">
                <a:solidFill>
                  <a:srgbClr val="FF0000"/>
                </a:solidFill>
                <a:effectLst/>
                <a:latin typeface="Merriweather" panose="00000500000000000000" pitchFamily="2" charset="0"/>
              </a:rPr>
              <a:t>同构</a:t>
            </a:r>
            <a:r>
              <a:rPr lang="zh-CN" altLang="en-US" sz="2000" b="1" i="0" dirty="0">
                <a:effectLst/>
                <a:latin typeface="Merriweather" panose="00000500000000000000" pitchFamily="2" charset="0"/>
              </a:rPr>
              <a:t>的</a:t>
            </a:r>
            <a:r>
              <a:rPr lang="zh-CN" altLang="en-US" sz="2000" b="0" i="0" dirty="0">
                <a:solidFill>
                  <a:srgbClr val="000000"/>
                </a:solidFill>
                <a:effectLst/>
                <a:latin typeface="Merriweather" panose="00000500000000000000" pitchFamily="2" charset="0"/>
              </a:rPr>
              <a:t>（例如，都是同一个型号），它们具有相同的计算性能</a:t>
            </a:r>
            <a:endParaRPr lang="en-US" altLang="zh-CN" sz="2000" b="0" i="0" dirty="0">
              <a:solidFill>
                <a:srgbClr val="000000"/>
              </a:solidFill>
              <a:effectLst/>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b="1" i="0" dirty="0">
                <a:solidFill>
                  <a:srgbClr val="000000"/>
                </a:solidFill>
                <a:effectLst/>
                <a:latin typeface="Merriweather" panose="00000500000000000000" pitchFamily="2" charset="0"/>
              </a:rPr>
              <a:t>所有的算子都被</a:t>
            </a:r>
            <a:r>
              <a:rPr lang="zh-CN" altLang="en-US" sz="2000" b="1" i="0" dirty="0">
                <a:solidFill>
                  <a:srgbClr val="FF0000"/>
                </a:solidFill>
                <a:effectLst/>
                <a:latin typeface="Merriweather" panose="00000500000000000000" pitchFamily="2" charset="0"/>
              </a:rPr>
              <a:t>均匀划分</a:t>
            </a:r>
            <a:r>
              <a:rPr lang="zh-CN" altLang="en-US" sz="2000" b="0" i="0" dirty="0">
                <a:solidFill>
                  <a:srgbClr val="000000"/>
                </a:solidFill>
                <a:effectLst/>
                <a:latin typeface="Merriweather" panose="00000500000000000000" pitchFamily="2" charset="0"/>
              </a:rPr>
              <a:t>，即参与运算的 </a:t>
            </a:r>
            <a:r>
              <a:rPr lang="en-US" altLang="zh-CN" sz="2000" b="0" i="0" dirty="0">
                <a:solidFill>
                  <a:srgbClr val="000000"/>
                </a:solidFill>
                <a:effectLst/>
                <a:latin typeface="Merriweather" panose="00000500000000000000" pitchFamily="2" charset="0"/>
              </a:rPr>
              <a:t>tensor </a:t>
            </a:r>
            <a:r>
              <a:rPr lang="zh-CN" altLang="en-US" sz="2000" b="0" i="0" dirty="0">
                <a:solidFill>
                  <a:srgbClr val="000000"/>
                </a:solidFill>
                <a:effectLst/>
                <a:latin typeface="Merriweather" panose="00000500000000000000" pitchFamily="2" charset="0"/>
              </a:rPr>
              <a:t>在任意维度上均被划分为等大小的不同部分</a:t>
            </a:r>
            <a:endParaRPr lang="en-US" altLang="zh-CN" sz="2000" b="0" i="0" dirty="0">
              <a:solidFill>
                <a:srgbClr val="000000"/>
              </a:solidFill>
              <a:effectLst/>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同构</a:t>
            </a:r>
            <a:r>
              <a:rPr lang="en-US" altLang="zh-CN" sz="2000" dirty="0">
                <a:solidFill>
                  <a:srgbClr val="000000"/>
                </a:solidFill>
                <a:latin typeface="Merriweather" panose="00000500000000000000" pitchFamily="2" charset="0"/>
              </a:rPr>
              <a:t>GPU=&gt;</a:t>
            </a:r>
            <a:r>
              <a:rPr lang="zh-CN" altLang="en-US" sz="2000" dirty="0">
                <a:solidFill>
                  <a:srgbClr val="000000"/>
                </a:solidFill>
                <a:latin typeface="Merriweather" panose="00000500000000000000" pitchFamily="2" charset="0"/>
              </a:rPr>
              <a:t>均匀划分时计算量相同</a:t>
            </a:r>
            <a:r>
              <a:rPr lang="en-US" altLang="zh-CN" sz="2000" dirty="0">
                <a:solidFill>
                  <a:srgbClr val="000000"/>
                </a:solidFill>
                <a:latin typeface="Merriweather" panose="00000500000000000000" pitchFamily="2" charset="0"/>
              </a:rPr>
              <a:t>=&gt;</a:t>
            </a:r>
            <a:r>
              <a:rPr lang="zh-CN" altLang="en-US" sz="2000" dirty="0">
                <a:solidFill>
                  <a:srgbClr val="000000"/>
                </a:solidFill>
                <a:latin typeface="Merriweather" panose="00000500000000000000" pitchFamily="2" charset="0"/>
              </a:rPr>
              <a:t>同步时无需等待</a:t>
            </a:r>
            <a:endParaRPr lang="en-US" altLang="zh-CN" sz="2000" dirty="0">
              <a:solidFill>
                <a:srgbClr val="000000"/>
              </a:solidFill>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均匀划分可以</a:t>
            </a:r>
            <a:r>
              <a:rPr lang="zh-CN" altLang="en-US" sz="2000" b="1" dirty="0">
                <a:solidFill>
                  <a:srgbClr val="000000"/>
                </a:solidFill>
                <a:latin typeface="Merriweather" panose="00000500000000000000" pitchFamily="2" charset="0"/>
              </a:rPr>
              <a:t>显著减少搜索空间</a:t>
            </a:r>
            <a:endParaRPr lang="en-US" altLang="zh-CN" sz="2000" b="1" dirty="0">
              <a:solidFill>
                <a:srgbClr val="000000"/>
              </a:solidFill>
              <a:latin typeface="Merriweather" panose="00000500000000000000" pitchFamily="2" charset="0"/>
            </a:endParaRPr>
          </a:p>
        </p:txBody>
      </p:sp>
      <p:pic>
        <p:nvPicPr>
          <p:cNvPr id="5" name="图片 4">
            <a:extLst>
              <a:ext uri="{FF2B5EF4-FFF2-40B4-BE49-F238E27FC236}">
                <a16:creationId xmlns:a16="http://schemas.microsoft.com/office/drawing/2014/main" id="{0ADD9B97-58BD-47E3-B2D4-D86D36E7309E}"/>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spTree>
    <p:custDataLst>
      <p:tags r:id="rId1"/>
    </p:custDataLst>
    <p:extLst>
      <p:ext uri="{BB962C8B-B14F-4D97-AF65-F5344CB8AC3E}">
        <p14:creationId xmlns:p14="http://schemas.microsoft.com/office/powerpoint/2010/main" val="296326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15</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算子内并行</a:t>
            </a:r>
            <a:r>
              <a:rPr lang="en-US" altLang="zh-CN" dirty="0"/>
              <a:t>——</a:t>
            </a:r>
            <a:r>
              <a:rPr lang="zh-CN" altLang="en-US" dirty="0"/>
              <a:t>前提假设</a:t>
            </a:r>
            <a:endParaRPr kumimoji="1" lang="zh-CN" altLang="en-US" dirty="0"/>
          </a:p>
        </p:txBody>
      </p:sp>
      <p:sp>
        <p:nvSpPr>
          <p:cNvPr id="8" name="矩形 7">
            <a:extLst>
              <a:ext uri="{FF2B5EF4-FFF2-40B4-BE49-F238E27FC236}">
                <a16:creationId xmlns:a16="http://schemas.microsoft.com/office/drawing/2014/main" id="{91D2C034-4B5D-4A45-9909-4CA0FAB2BF3A}"/>
              </a:ext>
            </a:extLst>
          </p:cNvPr>
          <p:cNvSpPr/>
          <p:nvPr>
            <p:custDataLst>
              <p:tags r:id="rId4"/>
            </p:custDataLst>
          </p:nvPr>
        </p:nvSpPr>
        <p:spPr>
          <a:xfrm>
            <a:off x="428281" y="981095"/>
            <a:ext cx="7193525" cy="2754793"/>
          </a:xfrm>
          <a:prstGeom prst="rect">
            <a:avLst/>
          </a:prstGeom>
        </p:spPr>
        <p:txBody>
          <a:bodyPr wrap="square">
            <a:spAutoFit/>
          </a:bodyPr>
          <a:lstStyle/>
          <a:p>
            <a:pPr>
              <a:lnSpc>
                <a:spcPct val="125000"/>
              </a:lnSpc>
            </a:pPr>
            <a:r>
              <a:rPr lang="en-US" altLang="zh-CN" sz="2000" b="1" dirty="0"/>
              <a:t>Alpa</a:t>
            </a:r>
            <a:r>
              <a:rPr lang="zh-CN" altLang="en-US" sz="2000" b="1" dirty="0"/>
              <a:t>算子内并行的两个前提假设</a:t>
            </a:r>
            <a:endParaRPr lang="en-US" altLang="zh-CN" sz="2000" b="1" dirty="0"/>
          </a:p>
          <a:p>
            <a:pPr marL="342900" indent="-342900">
              <a:lnSpc>
                <a:spcPct val="125000"/>
              </a:lnSpc>
              <a:buFont typeface="Arial" panose="020B0604020202020204" pitchFamily="34" charset="0"/>
              <a:buChar char="•"/>
            </a:pPr>
            <a:r>
              <a:rPr lang="zh-CN" altLang="en-US" sz="2000" b="0" i="0" dirty="0">
                <a:solidFill>
                  <a:srgbClr val="000000"/>
                </a:solidFill>
                <a:effectLst/>
                <a:latin typeface="Merriweather" panose="00000500000000000000" pitchFamily="2" charset="0"/>
              </a:rPr>
              <a:t>给定的 </a:t>
            </a:r>
            <a:r>
              <a:rPr lang="en-US" altLang="zh-CN" sz="2000" b="0" i="0" dirty="0">
                <a:solidFill>
                  <a:srgbClr val="000000"/>
                </a:solidFill>
                <a:effectLst/>
                <a:latin typeface="Merriweather" panose="00000500000000000000" pitchFamily="2" charset="0"/>
              </a:rPr>
              <a:t>GPU </a:t>
            </a:r>
            <a:r>
              <a:rPr lang="zh-CN" altLang="en-US" sz="2000" b="0" i="0" dirty="0">
                <a:solidFill>
                  <a:srgbClr val="000000"/>
                </a:solidFill>
                <a:effectLst/>
                <a:latin typeface="Merriweather" panose="00000500000000000000" pitchFamily="2" charset="0"/>
              </a:rPr>
              <a:t>组内的</a:t>
            </a:r>
            <a:r>
              <a:rPr lang="zh-CN" altLang="en-US" sz="2000" b="1" i="0" dirty="0">
                <a:effectLst/>
                <a:latin typeface="Merriweather" panose="00000500000000000000" pitchFamily="2" charset="0"/>
              </a:rPr>
              <a:t>所有 </a:t>
            </a:r>
            <a:r>
              <a:rPr lang="en-US" altLang="zh-CN" sz="2000" b="1" i="0" dirty="0">
                <a:effectLst/>
                <a:latin typeface="Merriweather" panose="00000500000000000000" pitchFamily="2" charset="0"/>
              </a:rPr>
              <a:t>GPU </a:t>
            </a:r>
            <a:r>
              <a:rPr lang="zh-CN" altLang="en-US" sz="2000" b="1" i="0" dirty="0">
                <a:effectLst/>
                <a:latin typeface="Merriweather" panose="00000500000000000000" pitchFamily="2" charset="0"/>
              </a:rPr>
              <a:t>是</a:t>
            </a:r>
            <a:r>
              <a:rPr lang="zh-CN" altLang="en-US" sz="2000" b="1" i="0" dirty="0">
                <a:solidFill>
                  <a:srgbClr val="FF0000"/>
                </a:solidFill>
                <a:effectLst/>
                <a:latin typeface="Merriweather" panose="00000500000000000000" pitchFamily="2" charset="0"/>
              </a:rPr>
              <a:t>同构</a:t>
            </a:r>
            <a:r>
              <a:rPr lang="zh-CN" altLang="en-US" sz="2000" b="1" i="0" dirty="0">
                <a:effectLst/>
                <a:latin typeface="Merriweather" panose="00000500000000000000" pitchFamily="2" charset="0"/>
              </a:rPr>
              <a:t>的</a:t>
            </a:r>
            <a:r>
              <a:rPr lang="zh-CN" altLang="en-US" sz="2000" b="0" i="0" dirty="0">
                <a:solidFill>
                  <a:srgbClr val="000000"/>
                </a:solidFill>
                <a:effectLst/>
                <a:latin typeface="Merriweather" panose="00000500000000000000" pitchFamily="2" charset="0"/>
              </a:rPr>
              <a:t>（例如，都是同一个型号），它们具有相同的计算性能</a:t>
            </a:r>
            <a:endParaRPr lang="en-US" altLang="zh-CN" sz="2000" b="0" i="0" dirty="0">
              <a:solidFill>
                <a:srgbClr val="000000"/>
              </a:solidFill>
              <a:effectLst/>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b="1" i="0" dirty="0">
                <a:solidFill>
                  <a:srgbClr val="000000"/>
                </a:solidFill>
                <a:effectLst/>
                <a:latin typeface="Merriweather" panose="00000500000000000000" pitchFamily="2" charset="0"/>
              </a:rPr>
              <a:t>所有的算子都被</a:t>
            </a:r>
            <a:r>
              <a:rPr lang="zh-CN" altLang="en-US" sz="2000" b="1" i="0" dirty="0">
                <a:solidFill>
                  <a:srgbClr val="FF0000"/>
                </a:solidFill>
                <a:effectLst/>
                <a:latin typeface="Merriweather" panose="00000500000000000000" pitchFamily="2" charset="0"/>
              </a:rPr>
              <a:t>均匀划分</a:t>
            </a:r>
            <a:r>
              <a:rPr lang="zh-CN" altLang="en-US" sz="2000" b="0" i="0" dirty="0">
                <a:solidFill>
                  <a:srgbClr val="000000"/>
                </a:solidFill>
                <a:effectLst/>
                <a:latin typeface="Merriweather" panose="00000500000000000000" pitchFamily="2" charset="0"/>
              </a:rPr>
              <a:t>，即参与运算的 </a:t>
            </a:r>
            <a:r>
              <a:rPr lang="en-US" altLang="zh-CN" sz="2000" b="0" i="0" dirty="0">
                <a:solidFill>
                  <a:srgbClr val="000000"/>
                </a:solidFill>
                <a:effectLst/>
                <a:latin typeface="Merriweather" panose="00000500000000000000" pitchFamily="2" charset="0"/>
              </a:rPr>
              <a:t>tensor </a:t>
            </a:r>
            <a:r>
              <a:rPr lang="zh-CN" altLang="en-US" sz="2000" b="0" i="0" dirty="0">
                <a:solidFill>
                  <a:srgbClr val="000000"/>
                </a:solidFill>
                <a:effectLst/>
                <a:latin typeface="Merriweather" panose="00000500000000000000" pitchFamily="2" charset="0"/>
              </a:rPr>
              <a:t>在任意维度上均被划分为等大小的不同部分</a:t>
            </a:r>
            <a:endParaRPr lang="en-US" altLang="zh-CN" sz="2000" b="0" i="0" dirty="0">
              <a:solidFill>
                <a:srgbClr val="000000"/>
              </a:solidFill>
              <a:effectLst/>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同构</a:t>
            </a:r>
            <a:r>
              <a:rPr lang="en-US" altLang="zh-CN" sz="2000" dirty="0">
                <a:solidFill>
                  <a:srgbClr val="000000"/>
                </a:solidFill>
                <a:latin typeface="Merriweather" panose="00000500000000000000" pitchFamily="2" charset="0"/>
              </a:rPr>
              <a:t>GPU=&gt;</a:t>
            </a:r>
            <a:r>
              <a:rPr lang="zh-CN" altLang="en-US" sz="2000" dirty="0">
                <a:solidFill>
                  <a:srgbClr val="000000"/>
                </a:solidFill>
                <a:latin typeface="Merriweather" panose="00000500000000000000" pitchFamily="2" charset="0"/>
              </a:rPr>
              <a:t>均匀划分时计算量相同</a:t>
            </a:r>
            <a:r>
              <a:rPr lang="en-US" altLang="zh-CN" sz="2000" dirty="0">
                <a:solidFill>
                  <a:srgbClr val="000000"/>
                </a:solidFill>
                <a:latin typeface="Merriweather" panose="00000500000000000000" pitchFamily="2" charset="0"/>
              </a:rPr>
              <a:t>=&gt;</a:t>
            </a:r>
            <a:r>
              <a:rPr lang="zh-CN" altLang="en-US" sz="2000" dirty="0">
                <a:solidFill>
                  <a:srgbClr val="000000"/>
                </a:solidFill>
                <a:latin typeface="Merriweather" panose="00000500000000000000" pitchFamily="2" charset="0"/>
              </a:rPr>
              <a:t>同步时无需等待</a:t>
            </a:r>
            <a:endParaRPr lang="en-US" altLang="zh-CN" sz="2000" dirty="0">
              <a:solidFill>
                <a:srgbClr val="000000"/>
              </a:solidFill>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均匀划分可以</a:t>
            </a:r>
            <a:r>
              <a:rPr lang="zh-CN" altLang="en-US" sz="2000" b="1" dirty="0">
                <a:solidFill>
                  <a:srgbClr val="000000"/>
                </a:solidFill>
                <a:latin typeface="Merriweather" panose="00000500000000000000" pitchFamily="2" charset="0"/>
              </a:rPr>
              <a:t>显著减少搜索空间</a:t>
            </a:r>
            <a:endParaRPr lang="en-US" altLang="zh-CN" sz="2000" b="1" dirty="0">
              <a:solidFill>
                <a:srgbClr val="000000"/>
              </a:solidFill>
              <a:latin typeface="Merriweather" panose="00000500000000000000" pitchFamily="2" charset="0"/>
            </a:endParaRPr>
          </a:p>
        </p:txBody>
      </p:sp>
      <p:pic>
        <p:nvPicPr>
          <p:cNvPr id="5" name="图片 4">
            <a:extLst>
              <a:ext uri="{FF2B5EF4-FFF2-40B4-BE49-F238E27FC236}">
                <a16:creationId xmlns:a16="http://schemas.microsoft.com/office/drawing/2014/main" id="{0ADD9B97-58BD-47E3-B2D4-D86D36E7309E}"/>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sp>
        <p:nvSpPr>
          <p:cNvPr id="6" name="对话气泡: 圆角矩形 5">
            <a:extLst>
              <a:ext uri="{FF2B5EF4-FFF2-40B4-BE49-F238E27FC236}">
                <a16:creationId xmlns:a16="http://schemas.microsoft.com/office/drawing/2014/main" id="{36F23897-D6CC-451D-9F6F-190496B74567}"/>
              </a:ext>
            </a:extLst>
          </p:cNvPr>
          <p:cNvSpPr/>
          <p:nvPr>
            <p:custDataLst>
              <p:tags r:id="rId6"/>
            </p:custDataLst>
          </p:nvPr>
        </p:nvSpPr>
        <p:spPr>
          <a:xfrm>
            <a:off x="3354198" y="3977353"/>
            <a:ext cx="2045938" cy="603308"/>
          </a:xfrm>
          <a:prstGeom prst="wedgeRoundRectCallout">
            <a:avLst>
              <a:gd name="adj1" fmla="val -57492"/>
              <a:gd name="adj2" fmla="val 7667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设备</a:t>
            </a:r>
            <a:r>
              <a:rPr lang="en-US" altLang="zh-CN" sz="1600" dirty="0">
                <a:solidFill>
                  <a:srgbClr val="121212"/>
                </a:solidFill>
                <a:latin typeface="-apple-system"/>
              </a:rPr>
              <a:t>a</a:t>
            </a:r>
            <a:r>
              <a:rPr lang="zh-CN" altLang="en-US" sz="1600" dirty="0">
                <a:solidFill>
                  <a:srgbClr val="121212"/>
                </a:solidFill>
                <a:latin typeface="-apple-system"/>
              </a:rPr>
              <a:t>和</a:t>
            </a:r>
            <a:r>
              <a:rPr lang="en-US" altLang="zh-CN" sz="1600" dirty="0">
                <a:solidFill>
                  <a:srgbClr val="121212"/>
                </a:solidFill>
                <a:latin typeface="-apple-system"/>
              </a:rPr>
              <a:t>b</a:t>
            </a:r>
            <a:r>
              <a:rPr lang="zh-CN" altLang="en-US" sz="1600" dirty="0">
                <a:solidFill>
                  <a:srgbClr val="121212"/>
                </a:solidFill>
                <a:latin typeface="-apple-system"/>
              </a:rPr>
              <a:t>上的计算可以并行执行</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2648028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15</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算子内并行</a:t>
            </a:r>
            <a:r>
              <a:rPr lang="en-US" altLang="zh-CN" dirty="0"/>
              <a:t>——</a:t>
            </a:r>
            <a:r>
              <a:rPr lang="zh-CN" altLang="en-US" dirty="0"/>
              <a:t>前提假设</a:t>
            </a:r>
            <a:endParaRPr kumimoji="1" lang="zh-CN" altLang="en-US" dirty="0"/>
          </a:p>
        </p:txBody>
      </p:sp>
      <p:sp>
        <p:nvSpPr>
          <p:cNvPr id="8" name="矩形 7">
            <a:extLst>
              <a:ext uri="{FF2B5EF4-FFF2-40B4-BE49-F238E27FC236}">
                <a16:creationId xmlns:a16="http://schemas.microsoft.com/office/drawing/2014/main" id="{91D2C034-4B5D-4A45-9909-4CA0FAB2BF3A}"/>
              </a:ext>
            </a:extLst>
          </p:cNvPr>
          <p:cNvSpPr/>
          <p:nvPr>
            <p:custDataLst>
              <p:tags r:id="rId4"/>
            </p:custDataLst>
          </p:nvPr>
        </p:nvSpPr>
        <p:spPr>
          <a:xfrm>
            <a:off x="428281" y="981095"/>
            <a:ext cx="7193525" cy="2754793"/>
          </a:xfrm>
          <a:prstGeom prst="rect">
            <a:avLst/>
          </a:prstGeom>
        </p:spPr>
        <p:txBody>
          <a:bodyPr wrap="square">
            <a:spAutoFit/>
          </a:bodyPr>
          <a:lstStyle/>
          <a:p>
            <a:pPr>
              <a:lnSpc>
                <a:spcPct val="125000"/>
              </a:lnSpc>
            </a:pPr>
            <a:r>
              <a:rPr lang="en-US" altLang="zh-CN" sz="2000" b="1" dirty="0"/>
              <a:t>Alpa</a:t>
            </a:r>
            <a:r>
              <a:rPr lang="zh-CN" altLang="en-US" sz="2000" b="1" dirty="0"/>
              <a:t>算子内并行的两个前提假设</a:t>
            </a:r>
            <a:endParaRPr lang="en-US" altLang="zh-CN" sz="2000" b="1" dirty="0"/>
          </a:p>
          <a:p>
            <a:pPr marL="342900" indent="-342900">
              <a:lnSpc>
                <a:spcPct val="125000"/>
              </a:lnSpc>
              <a:buFont typeface="Arial" panose="020B0604020202020204" pitchFamily="34" charset="0"/>
              <a:buChar char="•"/>
            </a:pPr>
            <a:r>
              <a:rPr lang="zh-CN" altLang="en-US" sz="2000" b="0" i="0" dirty="0">
                <a:solidFill>
                  <a:srgbClr val="000000"/>
                </a:solidFill>
                <a:effectLst/>
                <a:latin typeface="Merriweather" panose="00000500000000000000" pitchFamily="2" charset="0"/>
              </a:rPr>
              <a:t>给定的 </a:t>
            </a:r>
            <a:r>
              <a:rPr lang="en-US" altLang="zh-CN" sz="2000" b="0" i="0" dirty="0">
                <a:solidFill>
                  <a:srgbClr val="000000"/>
                </a:solidFill>
                <a:effectLst/>
                <a:latin typeface="Merriweather" panose="00000500000000000000" pitchFamily="2" charset="0"/>
              </a:rPr>
              <a:t>GPU </a:t>
            </a:r>
            <a:r>
              <a:rPr lang="zh-CN" altLang="en-US" sz="2000" b="0" i="0" dirty="0">
                <a:solidFill>
                  <a:srgbClr val="000000"/>
                </a:solidFill>
                <a:effectLst/>
                <a:latin typeface="Merriweather" panose="00000500000000000000" pitchFamily="2" charset="0"/>
              </a:rPr>
              <a:t>组内的</a:t>
            </a:r>
            <a:r>
              <a:rPr lang="zh-CN" altLang="en-US" sz="2000" b="1" i="0" dirty="0">
                <a:effectLst/>
                <a:latin typeface="Merriweather" panose="00000500000000000000" pitchFamily="2" charset="0"/>
              </a:rPr>
              <a:t>所有 </a:t>
            </a:r>
            <a:r>
              <a:rPr lang="en-US" altLang="zh-CN" sz="2000" b="1" i="0" dirty="0">
                <a:effectLst/>
                <a:latin typeface="Merriweather" panose="00000500000000000000" pitchFamily="2" charset="0"/>
              </a:rPr>
              <a:t>GPU </a:t>
            </a:r>
            <a:r>
              <a:rPr lang="zh-CN" altLang="en-US" sz="2000" b="1" i="0" dirty="0">
                <a:effectLst/>
                <a:latin typeface="Merriweather" panose="00000500000000000000" pitchFamily="2" charset="0"/>
              </a:rPr>
              <a:t>是</a:t>
            </a:r>
            <a:r>
              <a:rPr lang="zh-CN" altLang="en-US" sz="2000" b="1" i="0" dirty="0">
                <a:solidFill>
                  <a:srgbClr val="FF0000"/>
                </a:solidFill>
                <a:effectLst/>
                <a:latin typeface="Merriweather" panose="00000500000000000000" pitchFamily="2" charset="0"/>
              </a:rPr>
              <a:t>同构</a:t>
            </a:r>
            <a:r>
              <a:rPr lang="zh-CN" altLang="en-US" sz="2000" b="1" i="0" dirty="0">
                <a:effectLst/>
                <a:latin typeface="Merriweather" panose="00000500000000000000" pitchFamily="2" charset="0"/>
              </a:rPr>
              <a:t>的</a:t>
            </a:r>
            <a:r>
              <a:rPr lang="zh-CN" altLang="en-US" sz="2000" b="0" i="0" dirty="0">
                <a:solidFill>
                  <a:srgbClr val="000000"/>
                </a:solidFill>
                <a:effectLst/>
                <a:latin typeface="Merriweather" panose="00000500000000000000" pitchFamily="2" charset="0"/>
              </a:rPr>
              <a:t>（例如，都是同一个型号），它们具有相同的计算性能</a:t>
            </a:r>
            <a:endParaRPr lang="en-US" altLang="zh-CN" sz="2000" b="0" i="0" dirty="0">
              <a:solidFill>
                <a:srgbClr val="000000"/>
              </a:solidFill>
              <a:effectLst/>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b="1" i="0" dirty="0">
                <a:solidFill>
                  <a:srgbClr val="000000"/>
                </a:solidFill>
                <a:effectLst/>
                <a:latin typeface="Merriweather" panose="00000500000000000000" pitchFamily="2" charset="0"/>
              </a:rPr>
              <a:t>所有的算子都被</a:t>
            </a:r>
            <a:r>
              <a:rPr lang="zh-CN" altLang="en-US" sz="2000" b="1" i="0" dirty="0">
                <a:solidFill>
                  <a:srgbClr val="FF0000"/>
                </a:solidFill>
                <a:effectLst/>
                <a:latin typeface="Merriweather" panose="00000500000000000000" pitchFamily="2" charset="0"/>
              </a:rPr>
              <a:t>均匀划分</a:t>
            </a:r>
            <a:r>
              <a:rPr lang="zh-CN" altLang="en-US" sz="2000" b="0" i="0" dirty="0">
                <a:solidFill>
                  <a:srgbClr val="000000"/>
                </a:solidFill>
                <a:effectLst/>
                <a:latin typeface="Merriweather" panose="00000500000000000000" pitchFamily="2" charset="0"/>
              </a:rPr>
              <a:t>，即参与运算的 </a:t>
            </a:r>
            <a:r>
              <a:rPr lang="en-US" altLang="zh-CN" sz="2000" b="0" i="0" dirty="0">
                <a:solidFill>
                  <a:srgbClr val="000000"/>
                </a:solidFill>
                <a:effectLst/>
                <a:latin typeface="Merriweather" panose="00000500000000000000" pitchFamily="2" charset="0"/>
              </a:rPr>
              <a:t>tensor </a:t>
            </a:r>
            <a:r>
              <a:rPr lang="zh-CN" altLang="en-US" sz="2000" b="0" i="0" dirty="0">
                <a:solidFill>
                  <a:srgbClr val="000000"/>
                </a:solidFill>
                <a:effectLst/>
                <a:latin typeface="Merriweather" panose="00000500000000000000" pitchFamily="2" charset="0"/>
              </a:rPr>
              <a:t>在任意维度上均被划分为等大小的不同部分</a:t>
            </a:r>
            <a:endParaRPr lang="en-US" altLang="zh-CN" sz="2000" b="0" i="0" dirty="0">
              <a:solidFill>
                <a:srgbClr val="000000"/>
              </a:solidFill>
              <a:effectLst/>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同构</a:t>
            </a:r>
            <a:r>
              <a:rPr lang="en-US" altLang="zh-CN" sz="2000" dirty="0">
                <a:solidFill>
                  <a:srgbClr val="000000"/>
                </a:solidFill>
                <a:latin typeface="Merriweather" panose="00000500000000000000" pitchFamily="2" charset="0"/>
              </a:rPr>
              <a:t>GPU=&gt;</a:t>
            </a:r>
            <a:r>
              <a:rPr lang="zh-CN" altLang="en-US" sz="2000" dirty="0">
                <a:solidFill>
                  <a:srgbClr val="000000"/>
                </a:solidFill>
                <a:latin typeface="Merriweather" panose="00000500000000000000" pitchFamily="2" charset="0"/>
              </a:rPr>
              <a:t>均匀划分时计算量相同</a:t>
            </a:r>
            <a:r>
              <a:rPr lang="en-US" altLang="zh-CN" sz="2000" dirty="0">
                <a:solidFill>
                  <a:srgbClr val="000000"/>
                </a:solidFill>
                <a:latin typeface="Merriweather" panose="00000500000000000000" pitchFamily="2" charset="0"/>
              </a:rPr>
              <a:t>=&gt;</a:t>
            </a:r>
            <a:r>
              <a:rPr lang="zh-CN" altLang="en-US" sz="2000" dirty="0">
                <a:solidFill>
                  <a:srgbClr val="000000"/>
                </a:solidFill>
                <a:latin typeface="Merriweather" panose="00000500000000000000" pitchFamily="2" charset="0"/>
              </a:rPr>
              <a:t>同步时无需等待</a:t>
            </a:r>
            <a:endParaRPr lang="en-US" altLang="zh-CN" sz="2000" dirty="0">
              <a:solidFill>
                <a:srgbClr val="000000"/>
              </a:solidFill>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均匀划分可以</a:t>
            </a:r>
            <a:r>
              <a:rPr lang="zh-CN" altLang="en-US" sz="2000" b="1" dirty="0">
                <a:solidFill>
                  <a:srgbClr val="000000"/>
                </a:solidFill>
                <a:latin typeface="Merriweather" panose="00000500000000000000" pitchFamily="2" charset="0"/>
              </a:rPr>
              <a:t>显著减少搜索空间</a:t>
            </a:r>
            <a:endParaRPr lang="en-US" altLang="zh-CN" sz="2000" b="1" dirty="0">
              <a:solidFill>
                <a:srgbClr val="000000"/>
              </a:solidFill>
              <a:latin typeface="Merriweather" panose="00000500000000000000" pitchFamily="2" charset="0"/>
            </a:endParaRPr>
          </a:p>
        </p:txBody>
      </p:sp>
      <p:pic>
        <p:nvPicPr>
          <p:cNvPr id="5" name="图片 4">
            <a:extLst>
              <a:ext uri="{FF2B5EF4-FFF2-40B4-BE49-F238E27FC236}">
                <a16:creationId xmlns:a16="http://schemas.microsoft.com/office/drawing/2014/main" id="{0ADD9B97-58BD-47E3-B2D4-D86D36E7309E}"/>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sp>
        <p:nvSpPr>
          <p:cNvPr id="6" name="对话气泡: 圆角矩形 5">
            <a:extLst>
              <a:ext uri="{FF2B5EF4-FFF2-40B4-BE49-F238E27FC236}">
                <a16:creationId xmlns:a16="http://schemas.microsoft.com/office/drawing/2014/main" id="{36F23897-D6CC-451D-9F6F-190496B74567}"/>
              </a:ext>
            </a:extLst>
          </p:cNvPr>
          <p:cNvSpPr/>
          <p:nvPr>
            <p:custDataLst>
              <p:tags r:id="rId6"/>
            </p:custDataLst>
          </p:nvPr>
        </p:nvSpPr>
        <p:spPr>
          <a:xfrm>
            <a:off x="3354198" y="3977353"/>
            <a:ext cx="2045938" cy="603308"/>
          </a:xfrm>
          <a:prstGeom prst="wedgeRoundRectCallout">
            <a:avLst>
              <a:gd name="adj1" fmla="val -57492"/>
              <a:gd name="adj2" fmla="val 76670"/>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设备</a:t>
            </a:r>
            <a:r>
              <a:rPr lang="en-US" altLang="zh-CN" sz="1600" dirty="0">
                <a:solidFill>
                  <a:srgbClr val="121212"/>
                </a:solidFill>
                <a:latin typeface="-apple-system"/>
              </a:rPr>
              <a:t>a</a:t>
            </a:r>
            <a:r>
              <a:rPr lang="zh-CN" altLang="en-US" sz="1600" dirty="0">
                <a:solidFill>
                  <a:srgbClr val="121212"/>
                </a:solidFill>
                <a:latin typeface="-apple-system"/>
              </a:rPr>
              <a:t>和</a:t>
            </a:r>
            <a:r>
              <a:rPr lang="en-US" altLang="zh-CN" sz="1600" dirty="0">
                <a:solidFill>
                  <a:srgbClr val="121212"/>
                </a:solidFill>
                <a:latin typeface="-apple-system"/>
              </a:rPr>
              <a:t>b</a:t>
            </a:r>
            <a:r>
              <a:rPr lang="zh-CN" altLang="en-US" sz="1600" dirty="0">
                <a:solidFill>
                  <a:srgbClr val="121212"/>
                </a:solidFill>
                <a:latin typeface="-apple-system"/>
              </a:rPr>
              <a:t>上的计算可以并行执行</a:t>
            </a:r>
            <a:endParaRPr lang="zh-CN" altLang="en-US" sz="1600" dirty="0">
              <a:solidFill>
                <a:srgbClr val="FF0000"/>
              </a:solidFill>
              <a:latin typeface="-apple-system"/>
            </a:endParaRPr>
          </a:p>
        </p:txBody>
      </p:sp>
      <p:sp>
        <p:nvSpPr>
          <p:cNvPr id="7" name="对话气泡: 圆角矩形 6">
            <a:extLst>
              <a:ext uri="{FF2B5EF4-FFF2-40B4-BE49-F238E27FC236}">
                <a16:creationId xmlns:a16="http://schemas.microsoft.com/office/drawing/2014/main" id="{BCC53CA1-A681-466D-B77F-3B3EE7ABFEC2}"/>
              </a:ext>
            </a:extLst>
          </p:cNvPr>
          <p:cNvSpPr/>
          <p:nvPr>
            <p:custDataLst>
              <p:tags r:id="rId7"/>
            </p:custDataLst>
          </p:nvPr>
        </p:nvSpPr>
        <p:spPr>
          <a:xfrm>
            <a:off x="6275676" y="3752491"/>
            <a:ext cx="2153445" cy="828170"/>
          </a:xfrm>
          <a:prstGeom prst="wedgeRoundRectCallout">
            <a:avLst>
              <a:gd name="adj1" fmla="val -22454"/>
              <a:gd name="adj2" fmla="val 105488"/>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需要进行同步，各设备上的计算如果不能同时完成则需要等待</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847221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16</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算子内并行</a:t>
            </a:r>
            <a:r>
              <a:rPr lang="en-US" altLang="zh-CN" dirty="0"/>
              <a:t>——</a:t>
            </a:r>
            <a:r>
              <a:rPr lang="zh-CN" altLang="en-US" dirty="0"/>
              <a:t>整数规划</a:t>
            </a:r>
            <a:endParaRPr kumimoji="1"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D2C034-4B5D-4A45-9909-4CA0FAB2BF3A}"/>
                  </a:ext>
                </a:extLst>
              </p:cNvPr>
              <p:cNvSpPr/>
              <p:nvPr/>
            </p:nvSpPr>
            <p:spPr>
              <a:xfrm>
                <a:off x="428281" y="981095"/>
                <a:ext cx="8241266" cy="3589252"/>
              </a:xfrm>
              <a:prstGeom prst="rect">
                <a:avLst/>
              </a:prstGeom>
            </p:spPr>
            <p:txBody>
              <a:bodyPr wrap="square">
                <a:spAutoFit/>
              </a:bodyPr>
              <a:lstStyle/>
              <a:p>
                <a:pPr>
                  <a:lnSpc>
                    <a:spcPct val="125000"/>
                  </a:lnSpc>
                </a:pPr>
                <a:r>
                  <a:rPr lang="zh-CN" altLang="en-US" sz="2000" b="1" dirty="0"/>
                  <a:t>通过整数规划求解每个算子的最优并行策略</a:t>
                </a:r>
                <a:endParaRPr lang="en-US" altLang="zh-CN" sz="2000" b="1" dirty="0"/>
              </a:p>
              <a:p>
                <a:pPr marL="342900" indent="-342900">
                  <a:lnSpc>
                    <a:spcPct val="125000"/>
                  </a:lnSpc>
                  <a:buFont typeface="Arial" panose="020B0604020202020204" pitchFamily="34" charset="0"/>
                  <a:buChar char="•"/>
                </a:pPr>
                <a:r>
                  <a:rPr lang="zh-CN" altLang="en-US" sz="2000" b="1" dirty="0">
                    <a:solidFill>
                      <a:srgbClr val="000000"/>
                    </a:solidFill>
                    <a:latin typeface="Merriweather" panose="00000500000000000000" pitchFamily="2" charset="0"/>
                  </a:rPr>
                  <a:t>对每个算子每种策略的</a:t>
                </a:r>
                <a:r>
                  <a:rPr lang="zh-CN" altLang="en-US" sz="2000" b="1" dirty="0">
                    <a:solidFill>
                      <a:srgbClr val="FF0000"/>
                    </a:solidFill>
                    <a:latin typeface="Merriweather" panose="00000500000000000000" pitchFamily="2" charset="0"/>
                  </a:rPr>
                  <a:t>通信开销</a:t>
                </a:r>
                <a:r>
                  <a:rPr lang="zh-CN" altLang="en-US" sz="2000" b="1" dirty="0">
                    <a:solidFill>
                      <a:srgbClr val="000000"/>
                    </a:solidFill>
                    <a:latin typeface="Merriweather" panose="00000500000000000000" pitchFamily="2" charset="0"/>
                  </a:rPr>
                  <a:t>、</a:t>
                </a:r>
                <a:r>
                  <a:rPr lang="zh-CN" altLang="en-US" sz="2000" b="1" dirty="0">
                    <a:solidFill>
                      <a:srgbClr val="FF0000"/>
                    </a:solidFill>
                    <a:latin typeface="Merriweather" panose="00000500000000000000" pitchFamily="2" charset="0"/>
                  </a:rPr>
                  <a:t>计算开销</a:t>
                </a:r>
                <a:r>
                  <a:rPr lang="zh-CN" altLang="en-US" sz="2000" b="1" dirty="0">
                    <a:solidFill>
                      <a:srgbClr val="000000"/>
                    </a:solidFill>
                    <a:latin typeface="Merriweather" panose="00000500000000000000" pitchFamily="2" charset="0"/>
                  </a:rPr>
                  <a:t>和</a:t>
                </a:r>
                <a:r>
                  <a:rPr lang="zh-CN" altLang="en-US" sz="2000" b="1" dirty="0">
                    <a:solidFill>
                      <a:srgbClr val="FF0000"/>
                    </a:solidFill>
                    <a:latin typeface="Merriweather" panose="00000500000000000000" pitchFamily="2" charset="0"/>
                  </a:rPr>
                  <a:t>同步开销</a:t>
                </a:r>
                <a:r>
                  <a:rPr lang="zh-CN" altLang="en-US" sz="2000" b="1" dirty="0">
                    <a:solidFill>
                      <a:srgbClr val="000000"/>
                    </a:solidFill>
                    <a:latin typeface="Merriweather" panose="00000500000000000000" pitchFamily="2" charset="0"/>
                  </a:rPr>
                  <a:t>进行建模</a:t>
                </a:r>
                <a:endParaRPr lang="en-US" altLang="zh-CN" sz="2000" b="1" dirty="0">
                  <a:solidFill>
                    <a:srgbClr val="000000"/>
                  </a:solidFill>
                  <a:latin typeface="Merriweather" panose="00000500000000000000" pitchFamily="2" charset="0"/>
                </a:endParaRPr>
              </a:p>
              <a:p>
                <a:pPr marL="800100" lvl="1"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对于模型计算图</a:t>
                </a:r>
                <a14:m>
                  <m:oMath xmlns:m="http://schemas.openxmlformats.org/officeDocument/2006/math">
                    <m:r>
                      <a:rPr lang="en-US" altLang="zh-CN" sz="2000" i="1">
                        <a:solidFill>
                          <a:srgbClr val="000000"/>
                        </a:solidFill>
                        <a:latin typeface="Cambria Math" panose="02040503050406030204" pitchFamily="18" charset="0"/>
                      </a:rPr>
                      <m:t>𝐺</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𝑉</m:t>
                    </m:r>
                    <m:r>
                      <a:rPr lang="en-US" altLang="zh-CN" sz="2000" i="1">
                        <a:solidFill>
                          <a:srgbClr val="000000"/>
                        </a:solidFill>
                        <a:latin typeface="Cambria Math" panose="02040503050406030204" pitchFamily="18" charset="0"/>
                      </a:rPr>
                      <m:t>, </m:t>
                    </m:r>
                    <m:r>
                      <a:rPr lang="en-US" altLang="zh-CN" sz="2000" i="1">
                        <a:solidFill>
                          <a:srgbClr val="000000"/>
                        </a:solidFill>
                        <a:latin typeface="Cambria Math" panose="02040503050406030204" pitchFamily="18" charset="0"/>
                      </a:rPr>
                      <m:t>𝐸</m:t>
                    </m:r>
                    <m:r>
                      <a:rPr lang="en-US" altLang="zh-CN" sz="2000" i="1">
                        <a:solidFill>
                          <a:srgbClr val="000000"/>
                        </a:solidFill>
                        <a:latin typeface="Cambria Math" panose="02040503050406030204" pitchFamily="18" charset="0"/>
                      </a:rPr>
                      <m:t>)</m:t>
                    </m:r>
                  </m:oMath>
                </a14:m>
                <a:r>
                  <a:rPr lang="zh-CN" altLang="en-US" sz="2000" dirty="0"/>
                  <a:t>，</a:t>
                </a:r>
                <a14:m>
                  <m:oMath xmlns:m="http://schemas.openxmlformats.org/officeDocument/2006/math">
                    <m:r>
                      <a:rPr lang="en-US" altLang="zh-CN" sz="2000" i="1" dirty="0" smtClean="0">
                        <a:latin typeface="Cambria Math" panose="02040503050406030204" pitchFamily="18" charset="0"/>
                      </a:rPr>
                      <m:t>𝑣</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𝑉</m:t>
                    </m:r>
                  </m:oMath>
                </a14:m>
                <a:r>
                  <a:rPr lang="zh-CN" altLang="en-US" sz="2000" dirty="0"/>
                  <a:t>代表算子，</a:t>
                </a:r>
                <a14:m>
                  <m:oMath xmlns:m="http://schemas.openxmlformats.org/officeDocument/2006/math">
                    <m:r>
                      <a:rPr lang="en-US" altLang="zh-CN" sz="2000" i="1" smtClean="0">
                        <a:latin typeface="Cambria Math" panose="02040503050406030204" pitchFamily="18" charset="0"/>
                      </a:rPr>
                      <m:t>𝑒</m:t>
                    </m:r>
                    <m:r>
                      <a:rPr lang="en-US" altLang="zh-CN" sz="2000" i="1" smtClean="0">
                        <a:latin typeface="Cambria Math" panose="02040503050406030204" pitchFamily="18" charset="0"/>
                      </a:rPr>
                      <m:t> ∈</m:t>
                    </m:r>
                    <m:r>
                      <a:rPr lang="en-US" altLang="zh-CN" sz="2000" i="1" smtClean="0">
                        <a:latin typeface="Cambria Math" panose="02040503050406030204" pitchFamily="18" charset="0"/>
                      </a:rPr>
                      <m:t>𝐸</m:t>
                    </m:r>
                  </m:oMath>
                </a14:m>
                <a:r>
                  <a:rPr lang="zh-CN" altLang="en-US" sz="2000" dirty="0"/>
                  <a:t>代表数据流</a:t>
                </a:r>
                <a:endParaRPr lang="en-US" altLang="zh-CN" sz="2000" dirty="0"/>
              </a:p>
              <a:p>
                <a:pPr marL="800100" lvl="1" indent="-342900">
                  <a:lnSpc>
                    <a:spcPct val="125000"/>
                  </a:lnSpc>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𝑣</m:t>
                        </m:r>
                      </m:sub>
                    </m:sSub>
                  </m:oMath>
                </a14:m>
                <a:r>
                  <a:rPr lang="zh-CN" altLang="en-US" sz="2000" dirty="0"/>
                  <a:t>：点</a:t>
                </a:r>
                <a14:m>
                  <m:oMath xmlns:m="http://schemas.openxmlformats.org/officeDocument/2006/math">
                    <m:r>
                      <a:rPr lang="en-US" altLang="zh-CN" sz="2000" i="1" dirty="0">
                        <a:latin typeface="Cambria Math" panose="02040503050406030204" pitchFamily="18" charset="0"/>
                      </a:rPr>
                      <m:t>𝑣</m:t>
                    </m:r>
                  </m:oMath>
                </a14:m>
                <a:r>
                  <a:rPr lang="zh-CN" altLang="en-US" sz="2000" dirty="0"/>
                  <a:t>可能的并行策略数</a:t>
                </a:r>
                <a:endParaRPr lang="en-US" altLang="zh-CN" sz="2000" dirty="0"/>
              </a:p>
              <a:p>
                <a:pPr marL="800100" lvl="1" indent="-342900">
                  <a:lnSpc>
                    <a:spcPct val="125000"/>
                  </a:lnSpc>
                  <a:buFont typeface="Arial" panose="020B0604020202020204" pitchFamily="34" charset="0"/>
                  <a:buChar char="•"/>
                </a:pPr>
                <a14:m>
                  <m:oMath xmlns:m="http://schemas.openxmlformats.org/officeDocument/2006/math">
                    <m:acc>
                      <m:accPr>
                        <m:chr m:val="⃗"/>
                        <m:ctrlPr>
                          <a:rPr lang="en-US" altLang="zh-CN" sz="200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i="1">
                                <a:latin typeface="Cambria Math" panose="02040503050406030204" pitchFamily="18" charset="0"/>
                              </a:rPr>
                              <m:t>𝑣</m:t>
                            </m:r>
                          </m:sub>
                        </m:sSub>
                      </m:e>
                    </m:acc>
                    <m:r>
                      <a:rPr lang="en-US" altLang="zh-CN" sz="2000" i="1">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𝑅</m:t>
                        </m:r>
                      </m:e>
                      <m: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𝑣</m:t>
                            </m:r>
                          </m:sub>
                        </m:sSub>
                      </m:sup>
                    </m:sSup>
                  </m:oMath>
                </a14:m>
                <a:r>
                  <a:rPr lang="zh-CN" altLang="en-US" sz="2000" dirty="0"/>
                  <a:t>和</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i="1">
                                <a:latin typeface="Cambria Math" panose="02040503050406030204" pitchFamily="18" charset="0"/>
                              </a:rPr>
                              <m:t>𝑣</m:t>
                            </m:r>
                          </m:sub>
                        </m:sSub>
                      </m:e>
                    </m:acc>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𝑅</m:t>
                        </m:r>
                      </m:e>
                      <m: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𝑣</m:t>
                            </m:r>
                          </m:sub>
                        </m:sSub>
                      </m:sup>
                    </m:sSup>
                  </m:oMath>
                </a14:m>
                <a:r>
                  <a:rPr lang="zh-CN" altLang="en-US" sz="2000" dirty="0"/>
                  <a:t>：点</a:t>
                </a:r>
                <a14:m>
                  <m:oMath xmlns:m="http://schemas.openxmlformats.org/officeDocument/2006/math">
                    <m:r>
                      <a:rPr lang="en-US" altLang="zh-CN" sz="2000" i="1" dirty="0">
                        <a:latin typeface="Cambria Math" panose="02040503050406030204" pitchFamily="18" charset="0"/>
                      </a:rPr>
                      <m:t>𝑣</m:t>
                    </m:r>
                  </m:oMath>
                </a14:m>
                <a:r>
                  <a:rPr lang="zh-CN" altLang="en-US" sz="2000" dirty="0"/>
                  <a:t>各并行策略的</a:t>
                </a:r>
                <a:r>
                  <a:rPr lang="zh-CN" altLang="en-US" sz="2000" b="1" dirty="0"/>
                  <a:t>通信和计算开销</a:t>
                </a:r>
                <a:endParaRPr lang="en-US" altLang="zh-CN" sz="2000" b="1" dirty="0"/>
              </a:p>
              <a:p>
                <a:pPr marL="800100" lvl="1" indent="-342900">
                  <a:lnSpc>
                    <a:spcPct val="125000"/>
                  </a:lnSpc>
                  <a:buFont typeface="Arial" panose="020B0604020202020204" pitchFamily="34" charset="0"/>
                  <a:buChar char="•"/>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𝑢𝑣</m:t>
                        </m:r>
                      </m:sub>
                    </m:sSub>
                    <m:r>
                      <a:rPr lang="zh-CN" altLang="en-US" sz="2000" i="1">
                        <a:latin typeface="Cambria Math" panose="02040503050406030204" pitchFamily="18" charset="0"/>
                      </a:rPr>
                      <m:t>记录</m:t>
                    </m:r>
                  </m:oMath>
                </a14:m>
                <a:r>
                  <a:rPr lang="zh-CN" altLang="en-US" sz="2000" dirty="0"/>
                  <a:t>张量形状改变所需的</a:t>
                </a:r>
                <a:r>
                  <a:rPr lang="zh-CN" altLang="en-US" sz="2000" b="1" dirty="0"/>
                  <a:t>同步开销</a:t>
                </a:r>
                <a:endParaRPr lang="en-US" altLang="zh-CN" sz="2000" b="1" dirty="0"/>
              </a:p>
              <a:p>
                <a:pPr marL="800100" lvl="1" indent="-342900">
                  <a:lnSpc>
                    <a:spcPct val="125000"/>
                  </a:lnSpc>
                  <a:buFont typeface="Arial" panose="020B0604020202020204" pitchFamily="34" charset="0"/>
                  <a:buChar char="•"/>
                </a:pPr>
                <a:r>
                  <a:rPr lang="zh-CN" altLang="en-US" sz="2000" dirty="0"/>
                  <a:t>自变量</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i="1">
                                <a:latin typeface="Cambria Math" panose="02040503050406030204" pitchFamily="18" charset="0"/>
                              </a:rPr>
                              <m:t>𝑣</m:t>
                            </m:r>
                          </m:sub>
                        </m:sSub>
                      </m:e>
                    </m:acc>
                    <m:r>
                      <a:rPr lang="en-US" altLang="zh-CN" sz="2000" i="1">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0,1</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𝑣</m:t>
                            </m:r>
                          </m:sub>
                        </m:sSub>
                      </m:sup>
                    </m:sSup>
                  </m:oMath>
                </a14:m>
                <a:r>
                  <a:rPr lang="zh-CN" altLang="en-US"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𝑠</m:t>
                        </m:r>
                      </m:e>
                      <m:sub>
                        <m:r>
                          <a:rPr lang="en-US" altLang="zh-CN" sz="2000" b="0" i="1" dirty="0" smtClean="0">
                            <a:latin typeface="Cambria Math" panose="02040503050406030204" pitchFamily="18" charset="0"/>
                          </a:rPr>
                          <m:t>𝑣𝑖</m:t>
                        </m:r>
                      </m:sub>
                    </m:sSub>
                    <m:r>
                      <a:rPr lang="en-US" altLang="zh-CN" sz="2000" i="1" dirty="0">
                        <a:latin typeface="Cambria Math" panose="02040503050406030204" pitchFamily="18" charset="0"/>
                      </a:rPr>
                      <m:t>=1</m:t>
                    </m:r>
                  </m:oMath>
                </a14:m>
                <a:r>
                  <a:rPr lang="zh-CN" altLang="en-US" sz="2000" dirty="0"/>
                  <a:t>代表</a:t>
                </a:r>
                <a14:m>
                  <m:oMath xmlns:m="http://schemas.openxmlformats.org/officeDocument/2006/math">
                    <m:r>
                      <a:rPr lang="en-US" altLang="zh-CN" sz="2000" b="0" i="1" dirty="0" smtClean="0">
                        <a:latin typeface="Cambria Math" panose="02040503050406030204" pitchFamily="18" charset="0"/>
                      </a:rPr>
                      <m:t>𝑣</m:t>
                    </m:r>
                    <m:r>
                      <a:rPr lang="zh-CN" altLang="en-US" sz="2000" i="1" dirty="0">
                        <a:latin typeface="Cambria Math" panose="02040503050406030204" pitchFamily="18" charset="0"/>
                      </a:rPr>
                      <m:t>的</m:t>
                    </m:r>
                  </m:oMath>
                </a14:m>
                <a:r>
                  <a:rPr lang="zh-CN" altLang="en-US" sz="2000" dirty="0"/>
                  <a:t>第</a:t>
                </a:r>
                <a14:m>
                  <m:oMath xmlns:m="http://schemas.openxmlformats.org/officeDocument/2006/math">
                    <m:r>
                      <a:rPr lang="en-US" altLang="zh-CN" sz="2000" b="0" i="1" dirty="0" smtClean="0">
                        <a:latin typeface="Cambria Math" panose="02040503050406030204" pitchFamily="18" charset="0"/>
                      </a:rPr>
                      <m:t>𝑖</m:t>
                    </m:r>
                  </m:oMath>
                </a14:m>
                <a:r>
                  <a:rPr lang="zh-CN" altLang="en-US" sz="2000" dirty="0"/>
                  <a:t>个并行策略被选中</a:t>
                </a:r>
                <a:endParaRPr lang="en-US" altLang="zh-CN" sz="2000" dirty="0"/>
              </a:p>
              <a:p>
                <a:pPr marL="800100" lvl="1" indent="-342900">
                  <a:lnSpc>
                    <a:spcPct val="125000"/>
                  </a:lnSpc>
                  <a:buFont typeface="Arial" panose="020B0604020202020204" pitchFamily="34" charset="0"/>
                  <a:buChar char="•"/>
                </a:pPr>
                <a:r>
                  <a:rPr lang="zh-CN" altLang="en-US" sz="2000" b="1" dirty="0"/>
                  <a:t>目标</a:t>
                </a:r>
                <a:r>
                  <a:rPr lang="zh-CN" altLang="en-US" sz="2000" dirty="0"/>
                  <a:t>：</a:t>
                </a:r>
                <a:r>
                  <a:rPr lang="zh-CN" altLang="en-US" sz="2000" b="1" dirty="0"/>
                  <a:t>最小化计算图中所有的计算通信开销之和</a:t>
                </a:r>
                <a:endParaRPr lang="en-US" altLang="zh-CN" sz="2000" b="1" dirty="0"/>
              </a:p>
              <a:p>
                <a:pPr marL="342900" indent="-342900">
                  <a:lnSpc>
                    <a:spcPct val="125000"/>
                  </a:lnSpc>
                  <a:buFont typeface="Arial" panose="020B0604020202020204" pitchFamily="34" charset="0"/>
                  <a:buChar char="•"/>
                </a:pPr>
                <a:r>
                  <a:rPr lang="zh-CN" altLang="en-US" sz="2000" dirty="0"/>
                  <a:t>通过调用现有的求解器进行优化</a:t>
                </a:r>
                <a:endParaRPr lang="en-US" altLang="zh-CN" sz="2000" dirty="0"/>
              </a:p>
            </p:txBody>
          </p:sp>
        </mc:Choice>
        <mc:Fallback xmlns="">
          <p:sp>
            <p:nvSpPr>
              <p:cNvPr id="8" name="矩形 7">
                <a:extLst>
                  <a:ext uri="{FF2B5EF4-FFF2-40B4-BE49-F238E27FC236}">
                    <a16:creationId xmlns:a16="http://schemas.microsoft.com/office/drawing/2014/main" id="{91D2C034-4B5D-4A45-9909-4CA0FAB2BF3A}"/>
                  </a:ext>
                </a:extLst>
              </p:cNvPr>
              <p:cNvSpPr>
                <a:spLocks noRot="1" noChangeAspect="1" noMove="1" noResize="1" noEditPoints="1" noAdjustHandles="1" noChangeArrowheads="1" noChangeShapeType="1" noTextEdit="1"/>
              </p:cNvSpPr>
              <p:nvPr/>
            </p:nvSpPr>
            <p:spPr>
              <a:xfrm>
                <a:off x="428281" y="981095"/>
                <a:ext cx="8241266" cy="3589252"/>
              </a:xfrm>
              <a:prstGeom prst="rect">
                <a:avLst/>
              </a:prstGeom>
              <a:blipFill>
                <a:blip r:embed="rId4"/>
                <a:stretch>
                  <a:fillRect l="-740" b="-186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3E96E72-4BF4-4F00-A0F7-EAA937F8B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875" y="4517526"/>
            <a:ext cx="6572250" cy="1790700"/>
          </a:xfrm>
          <a:prstGeom prst="rect">
            <a:avLst/>
          </a:prstGeom>
        </p:spPr>
      </p:pic>
    </p:spTree>
    <p:custDataLst>
      <p:tags r:id="rId1"/>
    </p:custDataLst>
    <p:extLst>
      <p:ext uri="{BB962C8B-B14F-4D97-AF65-F5344CB8AC3E}">
        <p14:creationId xmlns:p14="http://schemas.microsoft.com/office/powerpoint/2010/main" val="2683022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4</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kumimoji="1" lang="zh-CN" altLang="en-US" dirty="0"/>
              <a:t>深度学习模型训练问题</a:t>
            </a:r>
            <a:r>
              <a:rPr kumimoji="1" lang="en-US" altLang="zh-CN" dirty="0"/>
              <a:t>——</a:t>
            </a:r>
            <a:r>
              <a:rPr kumimoji="1" lang="zh-CN" altLang="en-US" dirty="0"/>
              <a:t>语言模型</a:t>
            </a:r>
          </a:p>
        </p:txBody>
      </p:sp>
      <p:pic>
        <p:nvPicPr>
          <p:cNvPr id="32" name="图片 31" descr="表格&#10;&#10;描述已自动生成">
            <a:extLst>
              <a:ext uri="{FF2B5EF4-FFF2-40B4-BE49-F238E27FC236}">
                <a16:creationId xmlns:a16="http://schemas.microsoft.com/office/drawing/2014/main" id="{F9AA97BA-9894-FECF-89C7-CFB07BD12585}"/>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542604" y="1923914"/>
            <a:ext cx="4741069" cy="4106640"/>
          </a:xfrm>
          <a:prstGeom prst="rect">
            <a:avLst/>
          </a:prstGeom>
        </p:spPr>
      </p:pic>
      <p:pic>
        <p:nvPicPr>
          <p:cNvPr id="33" name="图片 32" descr="表格&#10;&#10;描述已自动生成">
            <a:extLst>
              <a:ext uri="{FF2B5EF4-FFF2-40B4-BE49-F238E27FC236}">
                <a16:creationId xmlns:a16="http://schemas.microsoft.com/office/drawing/2014/main" id="{25980CEA-96D3-F88B-911A-59B6DB6C97ED}"/>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5114926" y="2300715"/>
            <a:ext cx="3762375" cy="2876550"/>
          </a:xfrm>
          <a:prstGeom prst="rect">
            <a:avLst/>
          </a:prstGeom>
        </p:spPr>
      </p:pic>
      <p:sp>
        <p:nvSpPr>
          <p:cNvPr id="34" name="矩形 33">
            <a:extLst>
              <a:ext uri="{FF2B5EF4-FFF2-40B4-BE49-F238E27FC236}">
                <a16:creationId xmlns:a16="http://schemas.microsoft.com/office/drawing/2014/main" id="{01941D0C-39F8-29E5-6BE7-B5113B2B003A}"/>
              </a:ext>
            </a:extLst>
          </p:cNvPr>
          <p:cNvSpPr/>
          <p:nvPr>
            <p:custDataLst>
              <p:tags r:id="rId6"/>
            </p:custDataLst>
          </p:nvPr>
        </p:nvSpPr>
        <p:spPr>
          <a:xfrm>
            <a:off x="428281" y="981095"/>
            <a:ext cx="7193525" cy="831894"/>
          </a:xfrm>
          <a:prstGeom prst="rect">
            <a:avLst/>
          </a:prstGeom>
        </p:spPr>
        <p:txBody>
          <a:bodyPr wrap="square">
            <a:spAutoFit/>
          </a:bodyPr>
          <a:lstStyle/>
          <a:p>
            <a:pPr>
              <a:lnSpc>
                <a:spcPct val="125000"/>
              </a:lnSpc>
            </a:pPr>
            <a:r>
              <a:rPr lang="zh-CN" altLang="en-US" sz="2000" b="1" dirty="0"/>
              <a:t>深度学习模型的训练问题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p:txBody>
      </p:sp>
    </p:spTree>
    <p:custDataLst>
      <p:tags r:id="rId1"/>
    </p:custDataLst>
    <p:extLst>
      <p:ext uri="{BB962C8B-B14F-4D97-AF65-F5344CB8AC3E}">
        <p14:creationId xmlns:p14="http://schemas.microsoft.com/office/powerpoint/2010/main" val="171657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算子间并行</a:t>
            </a:r>
            <a:r>
              <a:rPr lang="en-US" altLang="zh-CN" dirty="0"/>
              <a:t>——</a:t>
            </a:r>
            <a:r>
              <a:rPr lang="zh-CN" altLang="en-US" dirty="0"/>
              <a:t>最小化流水线执行时间</a:t>
            </a:r>
            <a:endParaRPr kumimoji="1"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D2C034-4B5D-4A45-9909-4CA0FAB2BF3A}"/>
                  </a:ext>
                </a:extLst>
              </p:cNvPr>
              <p:cNvSpPr/>
              <p:nvPr>
                <p:custDataLst>
                  <p:tags r:id="rId4"/>
                </p:custDataLst>
              </p:nvPr>
            </p:nvSpPr>
            <p:spPr>
              <a:xfrm>
                <a:off x="787399" y="4090251"/>
                <a:ext cx="7569202" cy="1987467"/>
              </a:xfrm>
              <a:prstGeom prst="rect">
                <a:avLst/>
              </a:prstGeom>
            </p:spPr>
            <p:txBody>
              <a:bodyPr wrap="square">
                <a:spAutoFit/>
              </a:bodyPr>
              <a:lstStyle/>
              <a:p>
                <a:pPr>
                  <a:lnSpc>
                    <a:spcPct val="125000"/>
                  </a:lnSpc>
                </a:pPr>
                <a:r>
                  <a:rPr lang="zh-CN" altLang="en-US" sz="2000" b="1" dirty="0"/>
                  <a:t>算子间并行</a:t>
                </a:r>
                <a:r>
                  <a:rPr lang="en-US" altLang="zh-CN" sz="2000" b="1" dirty="0"/>
                  <a:t>——</a:t>
                </a:r>
                <a:r>
                  <a:rPr lang="zh-CN" altLang="en-US" sz="2000" b="1" dirty="0"/>
                  <a:t>最小化端到端时延（流水线执行总时间）</a:t>
                </a: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采用同步流水线并行</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最小化流水线执行总时间</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总时间为：</a:t>
                </a:r>
                <a14:m>
                  <m:oMath xmlns:m="http://schemas.openxmlformats.org/officeDocument/2006/math">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1</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2</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3</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4</m:t>
                        </m:r>
                      </m:sub>
                    </m:sSub>
                    <m:r>
                      <a:rPr lang="en-US" altLang="zh-CN" sz="2000" b="0" i="1" dirty="0" smtClean="0">
                        <a:solidFill>
                          <a:srgbClr val="000000"/>
                        </a:solidFill>
                        <a:latin typeface="Cambria Math" panose="02040503050406030204" pitchFamily="18" charset="0"/>
                      </a:rPr>
                      <m:t>+</m:t>
                    </m:r>
                    <m:d>
                      <m:dPr>
                        <m:ctrlPr>
                          <a:rPr lang="en-US" altLang="zh-CN" sz="2000" b="0" i="1" dirty="0" smtClean="0">
                            <a:solidFill>
                              <a:srgbClr val="000000"/>
                            </a:solidFill>
                            <a:latin typeface="Cambria Math" panose="02040503050406030204" pitchFamily="18" charset="0"/>
                          </a:rPr>
                        </m:ctrlPr>
                      </m:dPr>
                      <m:e>
                        <m:r>
                          <a:rPr lang="en-US" altLang="zh-CN" sz="2000" b="0" i="1" dirty="0" smtClean="0">
                            <a:solidFill>
                              <a:srgbClr val="000000"/>
                            </a:solidFill>
                            <a:latin typeface="Cambria Math" panose="02040503050406030204" pitchFamily="18" charset="0"/>
                          </a:rPr>
                          <m:t>𝐵</m:t>
                        </m:r>
                        <m:r>
                          <a:rPr lang="en-US" altLang="zh-CN" sz="2000" b="0" i="1" dirty="0" smtClean="0">
                            <a:solidFill>
                              <a:srgbClr val="000000"/>
                            </a:solidFill>
                            <a:latin typeface="Cambria Math" panose="02040503050406030204" pitchFamily="18" charset="0"/>
                          </a:rPr>
                          <m:t>−1</m:t>
                        </m:r>
                      </m:e>
                    </m:d>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𝑚𝑎𝑥</m:t>
                        </m:r>
                      </m:sub>
                    </m:sSub>
                  </m:oMath>
                </a14:m>
                <a:r>
                  <a:rPr lang="zh-CN" altLang="en-US" sz="2000" dirty="0"/>
                  <a:t>，此处</a:t>
                </a:r>
                <a14:m>
                  <m:oMath xmlns:m="http://schemas.openxmlformats.org/officeDocument/2006/math">
                    <m:sSub>
                      <m:sSubPr>
                        <m:ctrlPr>
                          <a:rPr lang="en-US"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panose="02040503050406030204" pitchFamily="18" charset="0"/>
                          </a:rPr>
                          <m:t>𝑡</m:t>
                        </m:r>
                      </m:e>
                      <m:sub>
                        <m:r>
                          <a:rPr lang="en-US" altLang="zh-CN" sz="2000" i="1" dirty="0">
                            <a:solidFill>
                              <a:srgbClr val="000000"/>
                            </a:solidFill>
                            <a:latin typeface="Cambria Math" panose="02040503050406030204" pitchFamily="18" charset="0"/>
                          </a:rPr>
                          <m:t>𝑚𝑎𝑥</m:t>
                        </m:r>
                      </m:sub>
                    </m:sSub>
                  </m:oMath>
                </a14:m>
                <a:r>
                  <a:rPr lang="en-US" altLang="zh-CN" sz="2000" dirty="0"/>
                  <a:t>=</a:t>
                </a:r>
                <a:r>
                  <a:rPr lang="en-US" altLang="zh-CN" sz="2000" dirty="0">
                    <a:solidFill>
                      <a:srgbClr val="000000"/>
                    </a:solidFill>
                  </a:rPr>
                  <a:t> </a:t>
                </a:r>
                <a14:m>
                  <m:oMath xmlns:m="http://schemas.openxmlformats.org/officeDocument/2006/math">
                    <m:sSub>
                      <m:sSubPr>
                        <m:ctrlPr>
                          <a:rPr lang="en-US"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panose="02040503050406030204" pitchFamily="18" charset="0"/>
                          </a:rPr>
                          <m:t>𝑡</m:t>
                        </m:r>
                      </m:e>
                      <m:sub>
                        <m:r>
                          <a:rPr lang="en-US" altLang="zh-CN" sz="2000" i="1" dirty="0">
                            <a:solidFill>
                              <a:srgbClr val="000000"/>
                            </a:solidFill>
                            <a:latin typeface="Cambria Math" panose="02040503050406030204" pitchFamily="18" charset="0"/>
                          </a:rPr>
                          <m:t>3</m:t>
                        </m:r>
                      </m:sub>
                    </m:sSub>
                  </m:oMath>
                </a14:m>
                <a:endParaRPr lang="en-US" altLang="zh-CN" sz="2000" dirty="0"/>
              </a:p>
              <a:p>
                <a:pPr marL="342900" indent="-342900">
                  <a:lnSpc>
                    <a:spcPct val="125000"/>
                  </a:lnSpc>
                  <a:buFont typeface="Arial" panose="020B0604020202020204" pitchFamily="34" charset="0"/>
                  <a:buChar char="•"/>
                </a:pPr>
                <a:r>
                  <a:rPr lang="zh-CN" altLang="en-US" sz="2000" b="1" dirty="0"/>
                  <a:t>通过</a:t>
                </a:r>
                <a:r>
                  <a:rPr lang="zh-CN" altLang="en-US" sz="2000" b="1" dirty="0">
                    <a:solidFill>
                      <a:srgbClr val="FF0000"/>
                    </a:solidFill>
                  </a:rPr>
                  <a:t>动态规划</a:t>
                </a:r>
                <a:r>
                  <a:rPr lang="zh-CN" altLang="en-US" sz="2000" b="1" dirty="0"/>
                  <a:t>求解</a:t>
                </a:r>
                <a:endParaRPr lang="en-US" altLang="zh-CN" sz="2000" b="1" dirty="0"/>
              </a:p>
            </p:txBody>
          </p:sp>
        </mc:Choice>
        <mc:Fallback xmlns="">
          <p:sp>
            <p:nvSpPr>
              <p:cNvPr id="8" name="矩形 7">
                <a:extLst>
                  <a:ext uri="{FF2B5EF4-FFF2-40B4-BE49-F238E27FC236}">
                    <a16:creationId xmlns:a16="http://schemas.microsoft.com/office/drawing/2014/main" id="{91D2C034-4B5D-4A45-9909-4CA0FAB2BF3A}"/>
                  </a:ext>
                </a:extLst>
              </p:cNvPr>
              <p:cNvSpPr>
                <a:spLocks noRot="1" noChangeAspect="1" noMove="1" noResize="1" noEditPoints="1" noAdjustHandles="1" noChangeArrowheads="1" noChangeShapeType="1" noTextEdit="1"/>
              </p:cNvSpPr>
              <p:nvPr/>
            </p:nvSpPr>
            <p:spPr>
              <a:xfrm>
                <a:off x="787399" y="4090251"/>
                <a:ext cx="7569202" cy="1987467"/>
              </a:xfrm>
              <a:prstGeom prst="rect">
                <a:avLst/>
              </a:prstGeom>
              <a:blipFill>
                <a:blip r:embed="rId8"/>
                <a:stretch>
                  <a:fillRect l="-805" b="-42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0D6D581-B9DD-4C8D-ADC9-482C756E838F}"/>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256007" y="1165003"/>
            <a:ext cx="8715719" cy="2803658"/>
          </a:xfrm>
          <a:prstGeom prst="rect">
            <a:avLst/>
          </a:prstGeom>
        </p:spPr>
      </p:pic>
    </p:spTree>
    <p:custDataLst>
      <p:tags r:id="rId1"/>
    </p:custDataLst>
    <p:extLst>
      <p:ext uri="{BB962C8B-B14F-4D97-AF65-F5344CB8AC3E}">
        <p14:creationId xmlns:p14="http://schemas.microsoft.com/office/powerpoint/2010/main" val="301053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17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算子间并行</a:t>
            </a:r>
            <a:r>
              <a:rPr lang="en-US" altLang="zh-CN" dirty="0"/>
              <a:t>——</a:t>
            </a:r>
            <a:r>
              <a:rPr lang="zh-CN" altLang="en-US" dirty="0"/>
              <a:t>最小化流水线执行时间</a:t>
            </a:r>
            <a:endParaRPr kumimoji="1"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D2C034-4B5D-4A45-9909-4CA0FAB2BF3A}"/>
                  </a:ext>
                </a:extLst>
              </p:cNvPr>
              <p:cNvSpPr/>
              <p:nvPr>
                <p:custDataLst>
                  <p:tags r:id="rId4"/>
                </p:custDataLst>
              </p:nvPr>
            </p:nvSpPr>
            <p:spPr>
              <a:xfrm>
                <a:off x="787399" y="4090251"/>
                <a:ext cx="7569202" cy="1987467"/>
              </a:xfrm>
              <a:prstGeom prst="rect">
                <a:avLst/>
              </a:prstGeom>
            </p:spPr>
            <p:txBody>
              <a:bodyPr wrap="square">
                <a:spAutoFit/>
              </a:bodyPr>
              <a:lstStyle/>
              <a:p>
                <a:pPr>
                  <a:lnSpc>
                    <a:spcPct val="125000"/>
                  </a:lnSpc>
                </a:pPr>
                <a:r>
                  <a:rPr lang="zh-CN" altLang="en-US" sz="2000" b="1" dirty="0"/>
                  <a:t>算子间并行</a:t>
                </a:r>
                <a:r>
                  <a:rPr lang="en-US" altLang="zh-CN" sz="2000" b="1" dirty="0"/>
                  <a:t>——</a:t>
                </a:r>
                <a:r>
                  <a:rPr lang="zh-CN" altLang="en-US" sz="2000" b="1" dirty="0"/>
                  <a:t>最小化端到端时延（流水线执行总时间）</a:t>
                </a: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采用同步流水线并行</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最小化流水线执行总时间</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总时间为：</a:t>
                </a:r>
                <a14:m>
                  <m:oMath xmlns:m="http://schemas.openxmlformats.org/officeDocument/2006/math">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1</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2</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3</m:t>
                        </m:r>
                      </m:sub>
                    </m:sSub>
                    <m:r>
                      <a:rPr lang="en-US" altLang="zh-CN" sz="2000" b="0" i="1" dirty="0" smtClean="0">
                        <a:solidFill>
                          <a:srgbClr val="000000"/>
                        </a:solidFill>
                        <a:latin typeface="Cambria Math" panose="02040503050406030204" pitchFamily="18" charset="0"/>
                      </a:rPr>
                      <m:t>+</m:t>
                    </m:r>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4</m:t>
                        </m:r>
                      </m:sub>
                    </m:sSub>
                    <m:r>
                      <a:rPr lang="en-US" altLang="zh-CN" sz="2000" b="0" i="1" dirty="0" smtClean="0">
                        <a:solidFill>
                          <a:srgbClr val="000000"/>
                        </a:solidFill>
                        <a:latin typeface="Cambria Math" panose="02040503050406030204" pitchFamily="18" charset="0"/>
                      </a:rPr>
                      <m:t>+</m:t>
                    </m:r>
                    <m:d>
                      <m:dPr>
                        <m:ctrlPr>
                          <a:rPr lang="en-US" altLang="zh-CN" sz="2000" b="0" i="1" dirty="0" smtClean="0">
                            <a:solidFill>
                              <a:srgbClr val="000000"/>
                            </a:solidFill>
                            <a:latin typeface="Cambria Math" panose="02040503050406030204" pitchFamily="18" charset="0"/>
                          </a:rPr>
                        </m:ctrlPr>
                      </m:dPr>
                      <m:e>
                        <m:r>
                          <a:rPr lang="en-US" altLang="zh-CN" sz="2000" b="0" i="1" dirty="0" smtClean="0">
                            <a:solidFill>
                              <a:srgbClr val="000000"/>
                            </a:solidFill>
                            <a:latin typeface="Cambria Math" panose="02040503050406030204" pitchFamily="18" charset="0"/>
                          </a:rPr>
                          <m:t>𝐵</m:t>
                        </m:r>
                        <m:r>
                          <a:rPr lang="en-US" altLang="zh-CN" sz="2000" b="0" i="1" dirty="0" smtClean="0">
                            <a:solidFill>
                              <a:srgbClr val="000000"/>
                            </a:solidFill>
                            <a:latin typeface="Cambria Math" panose="02040503050406030204" pitchFamily="18" charset="0"/>
                          </a:rPr>
                          <m:t>−1</m:t>
                        </m:r>
                      </m:e>
                    </m:d>
                    <m:sSub>
                      <m:sSubPr>
                        <m:ctrlPr>
                          <a:rPr lang="en-US" altLang="zh-CN" sz="2000" b="0" i="1" dirty="0" smtClean="0">
                            <a:solidFill>
                              <a:srgbClr val="000000"/>
                            </a:solidFill>
                            <a:latin typeface="Cambria Math" panose="02040503050406030204" pitchFamily="18" charset="0"/>
                          </a:rPr>
                        </m:ctrlPr>
                      </m:sSubPr>
                      <m:e>
                        <m:r>
                          <a:rPr lang="en-US" altLang="zh-CN" sz="2000" b="0" i="1" dirty="0" smtClean="0">
                            <a:solidFill>
                              <a:srgbClr val="000000"/>
                            </a:solidFill>
                            <a:latin typeface="Cambria Math" panose="02040503050406030204" pitchFamily="18" charset="0"/>
                          </a:rPr>
                          <m:t>𝑡</m:t>
                        </m:r>
                      </m:e>
                      <m:sub>
                        <m:r>
                          <a:rPr lang="en-US" altLang="zh-CN" sz="2000" b="0" i="1" dirty="0" smtClean="0">
                            <a:solidFill>
                              <a:srgbClr val="000000"/>
                            </a:solidFill>
                            <a:latin typeface="Cambria Math" panose="02040503050406030204" pitchFamily="18" charset="0"/>
                          </a:rPr>
                          <m:t>𝑚𝑎𝑥</m:t>
                        </m:r>
                      </m:sub>
                    </m:sSub>
                  </m:oMath>
                </a14:m>
                <a:r>
                  <a:rPr lang="zh-CN" altLang="en-US" sz="2000" dirty="0"/>
                  <a:t>，此处</a:t>
                </a:r>
                <a14:m>
                  <m:oMath xmlns:m="http://schemas.openxmlformats.org/officeDocument/2006/math">
                    <m:sSub>
                      <m:sSubPr>
                        <m:ctrlPr>
                          <a:rPr lang="en-US"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panose="02040503050406030204" pitchFamily="18" charset="0"/>
                          </a:rPr>
                          <m:t>𝑡</m:t>
                        </m:r>
                      </m:e>
                      <m:sub>
                        <m:r>
                          <a:rPr lang="en-US" altLang="zh-CN" sz="2000" i="1" dirty="0">
                            <a:solidFill>
                              <a:srgbClr val="000000"/>
                            </a:solidFill>
                            <a:latin typeface="Cambria Math" panose="02040503050406030204" pitchFamily="18" charset="0"/>
                          </a:rPr>
                          <m:t>𝑚𝑎𝑥</m:t>
                        </m:r>
                      </m:sub>
                    </m:sSub>
                  </m:oMath>
                </a14:m>
                <a:r>
                  <a:rPr lang="en-US" altLang="zh-CN" sz="2000" dirty="0"/>
                  <a:t>=</a:t>
                </a:r>
                <a:r>
                  <a:rPr lang="en-US" altLang="zh-CN" sz="2000" dirty="0">
                    <a:solidFill>
                      <a:srgbClr val="000000"/>
                    </a:solidFill>
                  </a:rPr>
                  <a:t> </a:t>
                </a:r>
                <a14:m>
                  <m:oMath xmlns:m="http://schemas.openxmlformats.org/officeDocument/2006/math">
                    <m:sSub>
                      <m:sSubPr>
                        <m:ctrlPr>
                          <a:rPr lang="en-US" altLang="zh-CN" sz="2000" i="1" dirty="0">
                            <a:solidFill>
                              <a:srgbClr val="000000"/>
                            </a:solidFill>
                            <a:latin typeface="Cambria Math" panose="02040503050406030204" pitchFamily="18" charset="0"/>
                          </a:rPr>
                        </m:ctrlPr>
                      </m:sSubPr>
                      <m:e>
                        <m:r>
                          <a:rPr lang="en-US" altLang="zh-CN" sz="2000" i="1" dirty="0">
                            <a:solidFill>
                              <a:srgbClr val="000000"/>
                            </a:solidFill>
                            <a:latin typeface="Cambria Math" panose="02040503050406030204" pitchFamily="18" charset="0"/>
                          </a:rPr>
                          <m:t>𝑡</m:t>
                        </m:r>
                      </m:e>
                      <m:sub>
                        <m:r>
                          <a:rPr lang="en-US" altLang="zh-CN" sz="2000" i="1" dirty="0">
                            <a:solidFill>
                              <a:srgbClr val="000000"/>
                            </a:solidFill>
                            <a:latin typeface="Cambria Math" panose="02040503050406030204" pitchFamily="18" charset="0"/>
                          </a:rPr>
                          <m:t>3</m:t>
                        </m:r>
                      </m:sub>
                    </m:sSub>
                  </m:oMath>
                </a14:m>
                <a:endParaRPr lang="en-US" altLang="zh-CN" sz="2000" dirty="0"/>
              </a:p>
              <a:p>
                <a:pPr marL="342900" indent="-342900">
                  <a:lnSpc>
                    <a:spcPct val="125000"/>
                  </a:lnSpc>
                  <a:buFont typeface="Arial" panose="020B0604020202020204" pitchFamily="34" charset="0"/>
                  <a:buChar char="•"/>
                </a:pPr>
                <a:r>
                  <a:rPr lang="zh-CN" altLang="en-US" sz="2000" b="1" dirty="0"/>
                  <a:t>通过</a:t>
                </a:r>
                <a:r>
                  <a:rPr lang="zh-CN" altLang="en-US" sz="2000" b="1" dirty="0">
                    <a:solidFill>
                      <a:srgbClr val="FF0000"/>
                    </a:solidFill>
                  </a:rPr>
                  <a:t>动态规划</a:t>
                </a:r>
                <a:r>
                  <a:rPr lang="zh-CN" altLang="en-US" sz="2000" b="1" dirty="0"/>
                  <a:t>求解</a:t>
                </a:r>
                <a:endParaRPr lang="en-US" altLang="zh-CN" sz="2000" b="1" dirty="0"/>
              </a:p>
            </p:txBody>
          </p:sp>
        </mc:Choice>
        <mc:Fallback xmlns="">
          <p:sp>
            <p:nvSpPr>
              <p:cNvPr id="8" name="矩形 7">
                <a:extLst>
                  <a:ext uri="{FF2B5EF4-FFF2-40B4-BE49-F238E27FC236}">
                    <a16:creationId xmlns:a16="http://schemas.microsoft.com/office/drawing/2014/main" id="{91D2C034-4B5D-4A45-9909-4CA0FAB2BF3A}"/>
                  </a:ext>
                </a:extLst>
              </p:cNvPr>
              <p:cNvSpPr>
                <a:spLocks noRot="1" noChangeAspect="1" noMove="1" noResize="1" noEditPoints="1" noAdjustHandles="1" noChangeArrowheads="1" noChangeShapeType="1" noTextEdit="1"/>
              </p:cNvSpPr>
              <p:nvPr/>
            </p:nvSpPr>
            <p:spPr>
              <a:xfrm>
                <a:off x="787399" y="4090251"/>
                <a:ext cx="7569202" cy="1987467"/>
              </a:xfrm>
              <a:prstGeom prst="rect">
                <a:avLst/>
              </a:prstGeom>
              <a:blipFill>
                <a:blip r:embed="rId9"/>
                <a:stretch>
                  <a:fillRect l="-805" b="-42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0D6D581-B9DD-4C8D-ADC9-482C756E838F}"/>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256007" y="1165003"/>
            <a:ext cx="8715719" cy="2803658"/>
          </a:xfrm>
          <a:prstGeom prst="rect">
            <a:avLst/>
          </a:prstGeom>
        </p:spPr>
      </p:pic>
      <p:sp>
        <p:nvSpPr>
          <p:cNvPr id="6" name="对话气泡: 圆角矩形 5">
            <a:extLst>
              <a:ext uri="{FF2B5EF4-FFF2-40B4-BE49-F238E27FC236}">
                <a16:creationId xmlns:a16="http://schemas.microsoft.com/office/drawing/2014/main" id="{0B74C8CE-D801-403A-B911-173963C51267}"/>
              </a:ext>
            </a:extLst>
          </p:cNvPr>
          <p:cNvSpPr/>
          <p:nvPr>
            <p:custDataLst>
              <p:tags r:id="rId6"/>
            </p:custDataLst>
          </p:nvPr>
        </p:nvSpPr>
        <p:spPr>
          <a:xfrm>
            <a:off x="1199073" y="842496"/>
            <a:ext cx="2829463" cy="606742"/>
          </a:xfrm>
          <a:prstGeom prst="wedgeRoundRectCallout">
            <a:avLst>
              <a:gd name="adj1" fmla="val 82368"/>
              <a:gd name="adj2" fmla="val 38718"/>
              <a:gd name="adj3" fmla="val 16667"/>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流水线</a:t>
            </a:r>
            <a:r>
              <a:rPr lang="en-US" altLang="zh-CN" sz="1600" dirty="0">
                <a:solidFill>
                  <a:srgbClr val="121212"/>
                </a:solidFill>
                <a:latin typeface="-apple-system"/>
              </a:rPr>
              <a:t>micro-batch</a:t>
            </a:r>
            <a:r>
              <a:rPr lang="zh-CN" altLang="en-US" sz="1600" dirty="0">
                <a:solidFill>
                  <a:srgbClr val="121212"/>
                </a:solidFill>
                <a:latin typeface="-apple-system"/>
              </a:rPr>
              <a:t> </a:t>
            </a:r>
            <a:r>
              <a:rPr lang="en-US" altLang="zh-CN" sz="1600" dirty="0">
                <a:solidFill>
                  <a:srgbClr val="121212"/>
                </a:solidFill>
                <a:latin typeface="-apple-system"/>
              </a:rPr>
              <a:t>size</a:t>
            </a:r>
            <a:r>
              <a:rPr lang="zh-CN" altLang="en-US" sz="1600" dirty="0">
                <a:solidFill>
                  <a:srgbClr val="121212"/>
                </a:solidFill>
                <a:latin typeface="-apple-system"/>
              </a:rPr>
              <a:t>，图中为</a:t>
            </a:r>
            <a:r>
              <a:rPr lang="en-US" altLang="zh-CN" sz="1600" dirty="0">
                <a:solidFill>
                  <a:srgbClr val="121212"/>
                </a:solidFill>
                <a:latin typeface="-apple-system"/>
              </a:rPr>
              <a:t>8</a:t>
            </a:r>
            <a:r>
              <a:rPr lang="zh-CN" altLang="en-US" sz="1600" dirty="0">
                <a:solidFill>
                  <a:srgbClr val="121212"/>
                </a:solidFill>
                <a:latin typeface="-apple-system"/>
              </a:rPr>
              <a:t>，对应</a:t>
            </a:r>
            <a:r>
              <a:rPr lang="en-US" altLang="zh-CN" sz="1600" dirty="0">
                <a:solidFill>
                  <a:srgbClr val="121212"/>
                </a:solidFill>
                <a:latin typeface="-apple-system"/>
              </a:rPr>
              <a:t>micro-batch </a:t>
            </a:r>
            <a:r>
              <a:rPr lang="en-US" altLang="zh-CN" sz="1600" dirty="0" err="1">
                <a:solidFill>
                  <a:srgbClr val="121212"/>
                </a:solidFill>
                <a:latin typeface="-apple-system"/>
              </a:rPr>
              <a:t>a~h</a:t>
            </a:r>
            <a:endParaRPr lang="zh-CN" altLang="en-US" sz="1600" dirty="0">
              <a:solidFill>
                <a:schemeClr val="tx1"/>
              </a:solidFill>
              <a:latin typeface="-apple-system"/>
            </a:endParaRPr>
          </a:p>
        </p:txBody>
      </p:sp>
    </p:spTree>
    <p:custDataLst>
      <p:tags r:id="rId1"/>
    </p:custDataLst>
    <p:extLst>
      <p:ext uri="{BB962C8B-B14F-4D97-AF65-F5344CB8AC3E}">
        <p14:creationId xmlns:p14="http://schemas.microsoft.com/office/powerpoint/2010/main" val="3067408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18</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算子间并行</a:t>
            </a:r>
            <a:r>
              <a:rPr lang="en-US" altLang="zh-CN" dirty="0"/>
              <a:t>——</a:t>
            </a:r>
            <a:r>
              <a:rPr lang="zh-CN" altLang="en-US" dirty="0"/>
              <a:t>动态规划</a:t>
            </a:r>
            <a:endParaRPr kumimoji="1"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D2C034-4B5D-4A45-9909-4CA0FAB2BF3A}"/>
                  </a:ext>
                </a:extLst>
              </p:cNvPr>
              <p:cNvSpPr/>
              <p:nvPr/>
            </p:nvSpPr>
            <p:spPr>
              <a:xfrm>
                <a:off x="787399" y="1441533"/>
                <a:ext cx="7569202" cy="4199163"/>
              </a:xfrm>
              <a:prstGeom prst="rect">
                <a:avLst/>
              </a:prstGeom>
            </p:spPr>
            <p:txBody>
              <a:bodyPr wrap="square">
                <a:spAutoFit/>
              </a:bodyPr>
              <a:lstStyle/>
              <a:p>
                <a:pPr>
                  <a:lnSpc>
                    <a:spcPct val="125000"/>
                  </a:lnSpc>
                </a:pPr>
                <a:r>
                  <a:rPr lang="zh-CN" altLang="en-US" sz="2000" b="1" dirty="0"/>
                  <a:t>动态规划</a:t>
                </a:r>
                <a:endParaRPr lang="en-US" altLang="zh-CN" sz="2000" dirty="0">
                  <a:solidFill>
                    <a:srgbClr val="000000"/>
                  </a:solidFill>
                  <a:latin typeface="Merriweather" panose="00000500000000000000" pitchFamily="2" charset="0"/>
                </a:endParaRPr>
              </a:p>
              <a:p>
                <a:pPr marL="457200" indent="-457200">
                  <a:lnSpc>
                    <a:spcPct val="125000"/>
                  </a:lnSpc>
                  <a:buFont typeface="+mj-lt"/>
                  <a:buAutoNum type="arabicPeriod"/>
                </a:pPr>
                <a:r>
                  <a:rPr lang="zh-CN" altLang="en-US" sz="2000" dirty="0">
                    <a:solidFill>
                      <a:srgbClr val="000000"/>
                    </a:solidFill>
                    <a:latin typeface="Merriweather" panose="00000500000000000000" pitchFamily="2" charset="0"/>
                  </a:rPr>
                  <a:t>枚举所有可能的最慢</a:t>
                </a:r>
                <a:r>
                  <a:rPr lang="en-US" altLang="zh-CN" sz="2000" dirty="0">
                    <a:solidFill>
                      <a:srgbClr val="000000"/>
                    </a:solidFill>
                    <a:latin typeface="Merriweather" panose="00000500000000000000" pitchFamily="2" charset="0"/>
                  </a:rPr>
                  <a:t>stage</a:t>
                </a:r>
                <a:r>
                  <a:rPr lang="zh-CN" altLang="en-US" sz="2000" dirty="0">
                    <a:solidFill>
                      <a:srgbClr val="000000"/>
                    </a:solidFill>
                    <a:latin typeface="Merriweather" panose="00000500000000000000" pitchFamily="2" charset="0"/>
                  </a:rPr>
                  <a:t>的执行时间</a:t>
                </a:r>
                <a:r>
                  <a:rPr lang="en-US" altLang="zh-CN" sz="2000" dirty="0">
                    <a:solidFill>
                      <a:srgbClr val="000000"/>
                    </a:solidFill>
                    <a:latin typeface="Merriweather" panose="00000500000000000000" pitchFamily="2" charset="0"/>
                  </a:rPr>
                  <a:t> </a:t>
                </a:r>
                <a14:m>
                  <m:oMath xmlns:m="http://schemas.openxmlformats.org/officeDocument/2006/math">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𝑡</m:t>
                        </m:r>
                      </m:e>
                      <m:sub>
                        <m:r>
                          <a:rPr lang="en-US" altLang="zh-CN" sz="2000" b="0" i="1" smtClean="0">
                            <a:solidFill>
                              <a:srgbClr val="000000"/>
                            </a:solidFill>
                            <a:latin typeface="Cambria Math" panose="02040503050406030204" pitchFamily="18" charset="0"/>
                          </a:rPr>
                          <m:t>𝑚𝑎𝑥</m:t>
                        </m:r>
                      </m:sub>
                    </m:sSub>
                  </m:oMath>
                </a14:m>
                <a:endParaRPr lang="en-US" altLang="zh-CN" sz="2000" dirty="0">
                  <a:solidFill>
                    <a:srgbClr val="000000"/>
                  </a:solidFill>
                  <a:latin typeface="Merriweather" panose="00000500000000000000" pitchFamily="2" charset="0"/>
                </a:endParaRPr>
              </a:p>
              <a:p>
                <a:pPr marL="914400" lvl="1" indent="-457200">
                  <a:lnSpc>
                    <a:spcPct val="125000"/>
                  </a:lnSpc>
                  <a:buFont typeface="+mj-lt"/>
                  <a:buAutoNum type="arabicPeriod"/>
                </a:pPr>
                <a:r>
                  <a:rPr lang="zh-CN" altLang="en-US" sz="2000" dirty="0">
                    <a:solidFill>
                      <a:srgbClr val="000000"/>
                    </a:solidFill>
                    <a:latin typeface="Merriweather" panose="00000500000000000000" pitchFamily="2" charset="0"/>
                  </a:rPr>
                  <a:t>枚举阶段可能的算子划分方式</a:t>
                </a:r>
                <a14:m>
                  <m:oMath xmlns:m="http://schemas.openxmlformats.org/officeDocument/2006/math">
                    <m:d>
                      <m:dPr>
                        <m:begChr m:val=""/>
                        <m:ctrlPr>
                          <a:rPr lang="en-US" altLang="zh-CN" sz="2000" i="1" smtClean="0">
                            <a:solidFill>
                              <a:srgbClr val="000000"/>
                            </a:solidFill>
                            <a:latin typeface="Cambria Math" panose="02040503050406030204" pitchFamily="18" charset="0"/>
                          </a:rPr>
                        </m:ctrlPr>
                      </m:dPr>
                      <m:e>
                        <m:d>
                          <m:dPr>
                            <m:endChr m:val=""/>
                            <m:ctrlPr>
                              <a:rPr lang="en-US" altLang="zh-CN"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𝑜</m:t>
                                </m:r>
                              </m:e>
                              <m:sub>
                                <m:r>
                                  <a:rPr lang="en-US" altLang="zh-CN" sz="2000" i="1">
                                    <a:solidFill>
                                      <a:srgbClr val="000000"/>
                                    </a:solidFill>
                                    <a:latin typeface="Cambria Math" panose="02040503050406030204" pitchFamily="18" charset="0"/>
                                  </a:rPr>
                                  <m:t>𝑖</m:t>
                                </m:r>
                              </m:sub>
                            </m:sSub>
                            <m:r>
                              <a:rPr lang="en-US" altLang="zh-CN" sz="2000" i="1">
                                <a:solidFill>
                                  <a:srgbClr val="000000"/>
                                </a:solidFill>
                                <a:latin typeface="Cambria Math" panose="02040503050406030204" pitchFamily="18" charset="0"/>
                              </a:rPr>
                              <m:t>, …, </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𝑜</m:t>
                                </m:r>
                              </m:e>
                              <m:sub>
                                <m:r>
                                  <a:rPr lang="en-US" altLang="zh-CN" sz="2000" i="1">
                                    <a:solidFill>
                                      <a:srgbClr val="000000"/>
                                    </a:solidFill>
                                    <a:latin typeface="Cambria Math" panose="02040503050406030204" pitchFamily="18" charset="0"/>
                                  </a:rPr>
                                  <m:t>𝑗</m:t>
                                </m:r>
                              </m:sub>
                            </m:sSub>
                          </m:e>
                        </m:d>
                      </m:e>
                    </m:d>
                    <m:r>
                      <a:rPr lang="en-US" altLang="zh-CN" sz="2000" i="1">
                        <a:solidFill>
                          <a:srgbClr val="000000"/>
                        </a:solidFill>
                        <a:latin typeface="Cambria Math" panose="02040503050406030204" pitchFamily="18" charset="0"/>
                      </a:rPr>
                      <m:t>, ∀</m:t>
                    </m:r>
                    <m:r>
                      <a:rPr lang="en-US" altLang="zh-CN" sz="2000" i="1">
                        <a:solidFill>
                          <a:srgbClr val="000000"/>
                        </a:solidFill>
                        <a:latin typeface="Cambria Math" panose="02040503050406030204" pitchFamily="18" charset="0"/>
                      </a:rPr>
                      <m:t>𝑖</m:t>
                    </m:r>
                    <m:r>
                      <a:rPr lang="en-US" altLang="zh-CN" sz="2000" i="1">
                        <a:solidFill>
                          <a:srgbClr val="000000"/>
                        </a:solidFill>
                        <a:latin typeface="Cambria Math" panose="02040503050406030204" pitchFamily="18" charset="0"/>
                      </a:rPr>
                      <m:t>, </m:t>
                    </m:r>
                    <m:r>
                      <a:rPr lang="en-US" altLang="zh-CN" sz="2000" i="1">
                        <a:solidFill>
                          <a:srgbClr val="000000"/>
                        </a:solidFill>
                        <a:latin typeface="Cambria Math" panose="02040503050406030204" pitchFamily="18" charset="0"/>
                      </a:rPr>
                      <m:t>𝑗</m:t>
                    </m:r>
                    <m:r>
                      <a:rPr lang="en-US" altLang="zh-CN" sz="2000" i="1">
                        <a:solidFill>
                          <a:srgbClr val="000000"/>
                        </a:solidFill>
                        <a:latin typeface="Cambria Math" panose="02040503050406030204" pitchFamily="18" charset="0"/>
                      </a:rPr>
                      <m:t>=1, …, </m:t>
                    </m:r>
                    <m:r>
                      <a:rPr lang="en-US" altLang="zh-CN" sz="2000" i="1">
                        <a:solidFill>
                          <a:srgbClr val="000000"/>
                        </a:solidFill>
                        <a:latin typeface="Cambria Math" panose="02040503050406030204" pitchFamily="18" charset="0"/>
                      </a:rPr>
                      <m:t>𝐾</m:t>
                    </m:r>
                  </m:oMath>
                </a14:m>
                <a:endParaRPr lang="en-US" altLang="zh-CN" sz="2000" dirty="0">
                  <a:solidFill>
                    <a:srgbClr val="000000"/>
                  </a:solidFill>
                  <a:latin typeface="Merriweather" panose="00000500000000000000" pitchFamily="2" charset="0"/>
                </a:endParaRPr>
              </a:p>
              <a:p>
                <a:pPr marL="914400" lvl="1" indent="-457200">
                  <a:lnSpc>
                    <a:spcPct val="125000"/>
                  </a:lnSpc>
                  <a:buFont typeface="+mj-lt"/>
                  <a:buAutoNum type="arabicPeriod"/>
                </a:pPr>
                <a:r>
                  <a:rPr lang="zh-CN" altLang="en-US" sz="2000" dirty="0">
                    <a:solidFill>
                      <a:srgbClr val="000000"/>
                    </a:solidFill>
                    <a:latin typeface="Merriweather" panose="00000500000000000000" pitchFamily="2" charset="0"/>
                  </a:rPr>
                  <a:t>枚举阶段可能的设备分配方式，设备拓扑</a:t>
                </a:r>
                <a14:m>
                  <m:oMath xmlns:m="http://schemas.openxmlformats.org/officeDocument/2006/math">
                    <m:r>
                      <a:rPr lang="en-US" altLang="zh-CN" sz="2000" i="1" dirty="0" smtClean="0">
                        <a:solidFill>
                          <a:srgbClr val="000000"/>
                        </a:solidFill>
                        <a:latin typeface="Cambria Math" panose="02040503050406030204" pitchFamily="18" charset="0"/>
                      </a:rPr>
                      <m:t>𝑁</m:t>
                    </m:r>
                    <m:r>
                      <a:rPr lang="en-US" altLang="zh-CN" sz="2000" i="1" dirty="0" smtClean="0">
                        <a:solidFill>
                          <a:srgbClr val="000000"/>
                        </a:solidFill>
                        <a:latin typeface="Cambria Math" panose="02040503050406030204" pitchFamily="18" charset="0"/>
                      </a:rPr>
                      <m:t>∗</m:t>
                    </m:r>
                    <m:r>
                      <a:rPr lang="en-US" altLang="zh-CN" sz="2000" i="1" dirty="0">
                        <a:solidFill>
                          <a:srgbClr val="000000"/>
                        </a:solidFill>
                        <a:latin typeface="Cambria Math" panose="02040503050406030204" pitchFamily="18" charset="0"/>
                      </a:rPr>
                      <m:t>𝑀</m:t>
                    </m:r>
                  </m:oMath>
                </a14:m>
                <a:endParaRPr lang="zh-CN" altLang="en-US" sz="2000" dirty="0">
                  <a:solidFill>
                    <a:srgbClr val="000000"/>
                  </a:solidFill>
                  <a:latin typeface="Merriweather" panose="00000500000000000000" pitchFamily="2" charset="0"/>
                </a:endParaRPr>
              </a:p>
              <a:p>
                <a:pPr marL="1371600" lvl="2" indent="-457200">
                  <a:lnSpc>
                    <a:spcPct val="125000"/>
                  </a:lnSpc>
                  <a:buFont typeface="+mj-lt"/>
                  <a:buAutoNum type="arabicPeriod"/>
                </a:pPr>
                <a14:m>
                  <m:oMath xmlns:m="http://schemas.openxmlformats.org/officeDocument/2006/math">
                    <m:d>
                      <m:dPr>
                        <m:ctrlPr>
                          <a:rPr lang="en-US" altLang="zh-CN" sz="2000" i="1" dirty="0" smtClean="0">
                            <a:solidFill>
                              <a:srgbClr val="000000"/>
                            </a:solidFill>
                            <a:latin typeface="Cambria Math" panose="02040503050406030204" pitchFamily="18" charset="0"/>
                          </a:rPr>
                        </m:ctrlPr>
                      </m:dPr>
                      <m:e>
                        <m:r>
                          <a:rPr lang="en-US" altLang="zh-CN" sz="2000" i="1" dirty="0" smtClean="0">
                            <a:solidFill>
                              <a:srgbClr val="000000"/>
                            </a:solidFill>
                            <a:latin typeface="Cambria Math" panose="02040503050406030204" pitchFamily="18" charset="0"/>
                          </a:rPr>
                          <m:t>1,1</m:t>
                        </m:r>
                      </m:e>
                    </m:d>
                    <m:r>
                      <a:rPr lang="en-US" altLang="zh-CN" sz="2000" i="1" dirty="0" smtClean="0">
                        <a:solidFill>
                          <a:srgbClr val="000000"/>
                        </a:solidFill>
                        <a:latin typeface="Cambria Math" panose="02040503050406030204" pitchFamily="18" charset="0"/>
                      </a:rPr>
                      <m:t>,</m:t>
                    </m:r>
                    <m:d>
                      <m:dPr>
                        <m:ctrlPr>
                          <a:rPr lang="en-US" altLang="zh-CN" sz="2000" i="1" dirty="0" smtClean="0">
                            <a:solidFill>
                              <a:srgbClr val="000000"/>
                            </a:solidFill>
                            <a:latin typeface="Cambria Math" panose="02040503050406030204" pitchFamily="18" charset="0"/>
                          </a:rPr>
                        </m:ctrlPr>
                      </m:dPr>
                      <m:e>
                        <m:r>
                          <a:rPr lang="en-US" altLang="zh-CN" sz="2000" i="1" dirty="0" smtClean="0">
                            <a:solidFill>
                              <a:srgbClr val="000000"/>
                            </a:solidFill>
                            <a:latin typeface="Cambria Math" panose="02040503050406030204" pitchFamily="18" charset="0"/>
                          </a:rPr>
                          <m:t>1,2</m:t>
                        </m:r>
                      </m:e>
                    </m:d>
                    <m:r>
                      <a:rPr lang="en-US" altLang="zh-CN" sz="2000" i="1" dirty="0" smtClean="0">
                        <a:solidFill>
                          <a:srgbClr val="000000"/>
                        </a:solidFill>
                        <a:latin typeface="Cambria Math" panose="02040503050406030204" pitchFamily="18" charset="0"/>
                      </a:rPr>
                      <m:t>, …,</m:t>
                    </m:r>
                    <m:d>
                      <m:dPr>
                        <m:begChr m:val=""/>
                        <m:ctrlPr>
                          <a:rPr lang="en-US" altLang="zh-CN" sz="2000" i="1" dirty="0" smtClean="0">
                            <a:solidFill>
                              <a:srgbClr val="000000"/>
                            </a:solidFill>
                            <a:latin typeface="Cambria Math" panose="02040503050406030204" pitchFamily="18" charset="0"/>
                          </a:rPr>
                        </m:ctrlPr>
                      </m:dPr>
                      <m:e>
                        <m:d>
                          <m:dPr>
                            <m:endChr m:val=""/>
                            <m:ctrlPr>
                              <a:rPr lang="en-US" altLang="zh-CN" sz="2000" i="1" dirty="0" smtClean="0">
                                <a:solidFill>
                                  <a:srgbClr val="000000"/>
                                </a:solidFill>
                                <a:latin typeface="Cambria Math" panose="02040503050406030204" pitchFamily="18" charset="0"/>
                              </a:rPr>
                            </m:ctrlPr>
                          </m:dPr>
                          <m:e>
                            <m:sSup>
                              <m:sSupPr>
                                <m:ctrlPr>
                                  <a:rPr lang="en-US" altLang="zh-CN" sz="2000" i="1" dirty="0" smtClean="0">
                                    <a:solidFill>
                                      <a:srgbClr val="000000"/>
                                    </a:solidFill>
                                    <a:latin typeface="Cambria Math" panose="02040503050406030204" pitchFamily="18" charset="0"/>
                                  </a:rPr>
                                </m:ctrlPr>
                              </m:sSupPr>
                              <m:e>
                                <m:r>
                                  <a:rPr lang="en-US" altLang="zh-CN" sz="2000" i="1" dirty="0" smtClean="0">
                                    <a:solidFill>
                                      <a:srgbClr val="000000"/>
                                    </a:solidFill>
                                    <a:latin typeface="Cambria Math" panose="02040503050406030204" pitchFamily="18" charset="0"/>
                                  </a:rPr>
                                  <m:t>1,2</m:t>
                                </m:r>
                              </m:e>
                              <m:sup>
                                <m:r>
                                  <a:rPr lang="en-US" altLang="zh-CN" sz="2000" i="1" dirty="0" smtClean="0">
                                    <a:solidFill>
                                      <a:srgbClr val="000000"/>
                                    </a:solidFill>
                                    <a:latin typeface="Cambria Math" panose="02040503050406030204" pitchFamily="18" charset="0"/>
                                  </a:rPr>
                                  <m:t>𝑚</m:t>
                                </m:r>
                              </m:sup>
                            </m:sSup>
                          </m:e>
                        </m:d>
                      </m:e>
                    </m:d>
                  </m:oMath>
                </a14:m>
                <a:endParaRPr lang="en-US" altLang="zh-CN" sz="2000" dirty="0">
                  <a:solidFill>
                    <a:srgbClr val="000000"/>
                  </a:solidFill>
                  <a:latin typeface="Merriweather" panose="00000500000000000000" pitchFamily="2" charset="0"/>
                </a:endParaRPr>
              </a:p>
              <a:p>
                <a:pPr marL="1371600" lvl="2" indent="-457200">
                  <a:lnSpc>
                    <a:spcPct val="125000"/>
                  </a:lnSpc>
                  <a:buFont typeface="+mj-lt"/>
                  <a:buAutoNum type="arabicPeriod"/>
                </a:pPr>
                <a14:m>
                  <m:oMath xmlns:m="http://schemas.openxmlformats.org/officeDocument/2006/math">
                    <m:d>
                      <m:dPr>
                        <m:ctrlPr>
                          <a:rPr lang="pt-BR" altLang="zh-CN" sz="2000" i="1" dirty="0" smtClean="0">
                            <a:solidFill>
                              <a:srgbClr val="000000"/>
                            </a:solidFill>
                            <a:latin typeface="Cambria Math" panose="02040503050406030204" pitchFamily="18" charset="0"/>
                          </a:rPr>
                        </m:ctrlPr>
                      </m:dPr>
                      <m:e>
                        <m:r>
                          <a:rPr lang="pt-BR" altLang="zh-CN" sz="2000" i="1" dirty="0" smtClean="0">
                            <a:solidFill>
                              <a:srgbClr val="000000"/>
                            </a:solidFill>
                            <a:latin typeface="Cambria Math" panose="02040503050406030204" pitchFamily="18" charset="0"/>
                          </a:rPr>
                          <m:t>2, </m:t>
                        </m:r>
                        <m:r>
                          <a:rPr lang="pt-BR" altLang="zh-CN" sz="2000" i="1" dirty="0" smtClean="0">
                            <a:solidFill>
                              <a:srgbClr val="000000"/>
                            </a:solidFill>
                            <a:latin typeface="Cambria Math" panose="02040503050406030204" pitchFamily="18" charset="0"/>
                          </a:rPr>
                          <m:t>𝑀</m:t>
                        </m:r>
                      </m:e>
                    </m:d>
                    <m:r>
                      <a:rPr lang="pt-BR" altLang="zh-CN" sz="2000" i="1" dirty="0" smtClean="0">
                        <a:solidFill>
                          <a:srgbClr val="000000"/>
                        </a:solidFill>
                        <a:latin typeface="Cambria Math" panose="02040503050406030204" pitchFamily="18" charset="0"/>
                      </a:rPr>
                      <m:t>,</m:t>
                    </m:r>
                    <m:d>
                      <m:dPr>
                        <m:ctrlPr>
                          <a:rPr lang="pt-BR" altLang="zh-CN" sz="2000" i="1" dirty="0" smtClean="0">
                            <a:solidFill>
                              <a:srgbClr val="000000"/>
                            </a:solidFill>
                            <a:latin typeface="Cambria Math" panose="02040503050406030204" pitchFamily="18" charset="0"/>
                          </a:rPr>
                        </m:ctrlPr>
                      </m:dPr>
                      <m:e>
                        <m:r>
                          <a:rPr lang="pt-BR" altLang="zh-CN" sz="2000" i="1" dirty="0" smtClean="0">
                            <a:solidFill>
                              <a:srgbClr val="000000"/>
                            </a:solidFill>
                            <a:latin typeface="Cambria Math" panose="02040503050406030204" pitchFamily="18" charset="0"/>
                          </a:rPr>
                          <m:t>3, </m:t>
                        </m:r>
                        <m:r>
                          <a:rPr lang="pt-BR" altLang="zh-CN" sz="2000" i="1" dirty="0" smtClean="0">
                            <a:solidFill>
                              <a:srgbClr val="000000"/>
                            </a:solidFill>
                            <a:latin typeface="Cambria Math" panose="02040503050406030204" pitchFamily="18" charset="0"/>
                          </a:rPr>
                          <m:t>𝑀</m:t>
                        </m:r>
                      </m:e>
                    </m:d>
                    <m:r>
                      <a:rPr lang="pt-BR" altLang="zh-CN" sz="2000" i="1" dirty="0" smtClean="0">
                        <a:solidFill>
                          <a:srgbClr val="000000"/>
                        </a:solidFill>
                        <a:latin typeface="Cambria Math" panose="02040503050406030204" pitchFamily="18" charset="0"/>
                      </a:rPr>
                      <m:t>, …,</m:t>
                    </m:r>
                    <m:d>
                      <m:dPr>
                        <m:ctrlPr>
                          <a:rPr lang="pt-BR" altLang="zh-CN" sz="2000" i="1" dirty="0" smtClean="0">
                            <a:solidFill>
                              <a:srgbClr val="000000"/>
                            </a:solidFill>
                            <a:latin typeface="Cambria Math" panose="02040503050406030204" pitchFamily="18" charset="0"/>
                          </a:rPr>
                        </m:ctrlPr>
                      </m:dPr>
                      <m:e>
                        <m:r>
                          <a:rPr lang="pt-BR" altLang="zh-CN" sz="2000" i="1" dirty="0" smtClean="0">
                            <a:solidFill>
                              <a:srgbClr val="000000"/>
                            </a:solidFill>
                            <a:latin typeface="Cambria Math" panose="02040503050406030204" pitchFamily="18" charset="0"/>
                          </a:rPr>
                          <m:t>𝑁</m:t>
                        </m:r>
                        <m:r>
                          <a:rPr lang="pt-BR" altLang="zh-CN" sz="2000" i="1" dirty="0" smtClean="0">
                            <a:solidFill>
                              <a:srgbClr val="000000"/>
                            </a:solidFill>
                            <a:latin typeface="Cambria Math" panose="02040503050406030204" pitchFamily="18" charset="0"/>
                          </a:rPr>
                          <m:t>, </m:t>
                        </m:r>
                        <m:r>
                          <a:rPr lang="pt-BR" altLang="zh-CN" sz="2000" i="1" dirty="0" smtClean="0">
                            <a:solidFill>
                              <a:srgbClr val="000000"/>
                            </a:solidFill>
                            <a:latin typeface="Cambria Math" panose="02040503050406030204" pitchFamily="18" charset="0"/>
                          </a:rPr>
                          <m:t>𝑀</m:t>
                        </m:r>
                      </m:e>
                    </m:d>
                  </m:oMath>
                </a14:m>
                <a:endParaRPr lang="en-US" altLang="zh-CN" sz="2000" dirty="0">
                  <a:solidFill>
                    <a:srgbClr val="000000"/>
                  </a:solidFill>
                  <a:latin typeface="Merriweather" panose="00000500000000000000" pitchFamily="2" charset="0"/>
                </a:endParaRPr>
              </a:p>
              <a:p>
                <a:pPr marL="914400" lvl="1" indent="-457200">
                  <a:lnSpc>
                    <a:spcPct val="125000"/>
                  </a:lnSpc>
                  <a:buFont typeface="+mj-lt"/>
                  <a:buAutoNum type="arabicPeriod"/>
                </a:pPr>
                <a:r>
                  <a:rPr lang="zh-CN" altLang="en-US" sz="2000" dirty="0">
                    <a:solidFill>
                      <a:srgbClr val="000000"/>
                    </a:solidFill>
                    <a:latin typeface="Merriweather" panose="00000500000000000000" pitchFamily="2" charset="0"/>
                  </a:rPr>
                  <a:t>剪枝</a:t>
                </a:r>
                <a:r>
                  <a:rPr lang="en-US" altLang="zh-CN" sz="2000" dirty="0">
                    <a:solidFill>
                      <a:srgbClr val="000000"/>
                    </a:solidFill>
                    <a:latin typeface="Merriweather" panose="00000500000000000000" pitchFamily="2" charset="0"/>
                  </a:rPr>
                  <a:t>+</a:t>
                </a:r>
                <a:r>
                  <a:rPr lang="zh-CN" altLang="en-US" sz="2000" dirty="0">
                    <a:solidFill>
                      <a:srgbClr val="000000"/>
                    </a:solidFill>
                    <a:latin typeface="Merriweather" panose="00000500000000000000" pitchFamily="2" charset="0"/>
                  </a:rPr>
                  <a:t>聚类以降低复杂度</a:t>
                </a:r>
                <a:endParaRPr lang="en-US" altLang="zh-CN" sz="2000" dirty="0">
                  <a:solidFill>
                    <a:srgbClr val="000000"/>
                  </a:solidFill>
                  <a:latin typeface="Merriweather" panose="00000500000000000000" pitchFamily="2" charset="0"/>
                </a:endParaRPr>
              </a:p>
              <a:p>
                <a:pPr marL="1371600" lvl="2" indent="-457200">
                  <a:lnSpc>
                    <a:spcPct val="125000"/>
                  </a:lnSpc>
                  <a:buFont typeface="+mj-lt"/>
                  <a:buAutoNum type="arabicPeriod"/>
                </a:pPr>
                <a:r>
                  <a:rPr lang="zh-CN" altLang="en-US" sz="2000" dirty="0">
                    <a:solidFill>
                      <a:srgbClr val="000000"/>
                    </a:solidFill>
                  </a:rPr>
                  <a:t>有</a:t>
                </a:r>
                <a14:m>
                  <m:oMath xmlns:m="http://schemas.openxmlformats.org/officeDocument/2006/math">
                    <m:sSup>
                      <m:sSupPr>
                        <m:ctrlPr>
                          <a:rPr lang="en-US" altLang="zh-CN" sz="2000" b="0" i="1" dirty="0" smtClean="0">
                            <a:solidFill>
                              <a:srgbClr val="000000"/>
                            </a:solidFill>
                            <a:latin typeface="Cambria Math" panose="02040503050406030204" pitchFamily="18" charset="0"/>
                          </a:rPr>
                        </m:ctrlPr>
                      </m:sSupPr>
                      <m:e>
                        <m:r>
                          <a:rPr lang="en-US" altLang="zh-CN" sz="2000" b="0" i="1" dirty="0" smtClean="0">
                            <a:solidFill>
                              <a:srgbClr val="000000"/>
                            </a:solidFill>
                            <a:latin typeface="Cambria Math" panose="02040503050406030204" pitchFamily="18" charset="0"/>
                          </a:rPr>
                          <m:t>𝐾</m:t>
                        </m:r>
                      </m:e>
                      <m:sup>
                        <m:r>
                          <a:rPr lang="en-US" altLang="zh-CN" sz="2000" b="0" i="1" dirty="0" smtClean="0">
                            <a:solidFill>
                              <a:srgbClr val="000000"/>
                            </a:solidFill>
                            <a:latin typeface="Cambria Math" panose="02040503050406030204" pitchFamily="18" charset="0"/>
                          </a:rPr>
                          <m:t>2</m:t>
                        </m:r>
                      </m:sup>
                    </m:sSup>
                    <m:d>
                      <m:dPr>
                        <m:ctrlPr>
                          <a:rPr lang="en-US" altLang="zh-CN" sz="2000" i="1" dirty="0">
                            <a:solidFill>
                              <a:srgbClr val="000000"/>
                            </a:solidFill>
                            <a:latin typeface="Cambria Math" panose="02040503050406030204" pitchFamily="18" charset="0"/>
                          </a:rPr>
                        </m:ctrlPr>
                      </m:dPr>
                      <m:e>
                        <m:r>
                          <a:rPr lang="en-US" altLang="zh-CN" sz="2000" i="1" dirty="0">
                            <a:solidFill>
                              <a:srgbClr val="000000"/>
                            </a:solidFill>
                            <a:latin typeface="Cambria Math" panose="02040503050406030204" pitchFamily="18" charset="0"/>
                          </a:rPr>
                          <m:t>𝑁</m:t>
                        </m:r>
                        <m:r>
                          <a:rPr lang="en-US" altLang="zh-CN" sz="2000" i="1" dirty="0">
                            <a:solidFill>
                              <a:srgbClr val="000000"/>
                            </a:solidFill>
                            <a:latin typeface="Cambria Math" panose="02040503050406030204" pitchFamily="18" charset="0"/>
                          </a:rPr>
                          <m:t>+</m:t>
                        </m:r>
                        <m:r>
                          <m:rPr>
                            <m:sty m:val="p"/>
                          </m:rPr>
                          <a:rPr lang="en-US" altLang="zh-CN" sz="2000" i="1" dirty="0">
                            <a:solidFill>
                              <a:srgbClr val="000000"/>
                            </a:solidFill>
                            <a:latin typeface="Cambria Math" panose="02040503050406030204" pitchFamily="18" charset="0"/>
                          </a:rPr>
                          <m:t>log</m:t>
                        </m:r>
                        <m:r>
                          <a:rPr lang="en-US" altLang="zh-CN" sz="2000" i="1" dirty="0">
                            <a:solidFill>
                              <a:srgbClr val="000000"/>
                            </a:solidFill>
                            <a:latin typeface="Cambria Math" panose="02040503050406030204" pitchFamily="18" charset="0"/>
                          </a:rPr>
                          <m:t> </m:t>
                        </m:r>
                        <m:r>
                          <a:rPr lang="en-US" altLang="zh-CN" sz="2000" i="1" dirty="0">
                            <a:solidFill>
                              <a:srgbClr val="000000"/>
                            </a:solidFill>
                            <a:latin typeface="Cambria Math" panose="02040503050406030204" pitchFamily="18" charset="0"/>
                          </a:rPr>
                          <m:t>𝑀</m:t>
                        </m:r>
                      </m:e>
                    </m:d>
                  </m:oMath>
                </a14:m>
                <a:r>
                  <a:rPr lang="zh-CN" altLang="en-US" sz="2000" dirty="0">
                    <a:solidFill>
                      <a:srgbClr val="000000"/>
                    </a:solidFill>
                    <a:latin typeface="Merriweather" panose="00000500000000000000" pitchFamily="2" charset="0"/>
                  </a:rPr>
                  <a:t>种可能组合</a:t>
                </a:r>
                <a:endParaRPr lang="en-US" altLang="zh-CN" sz="2000" dirty="0">
                  <a:solidFill>
                    <a:srgbClr val="000000"/>
                  </a:solidFill>
                  <a:latin typeface="Merriweather" panose="00000500000000000000" pitchFamily="2" charset="0"/>
                </a:endParaRPr>
              </a:p>
              <a:p>
                <a:pPr marL="1371600" lvl="2" indent="-457200">
                  <a:lnSpc>
                    <a:spcPct val="125000"/>
                  </a:lnSpc>
                  <a:buFont typeface="+mj-lt"/>
                  <a:buAutoNum type="arabicPeriod"/>
                </a:pPr>
                <a:r>
                  <a:rPr lang="zh-CN" altLang="en-US" sz="2000" dirty="0">
                    <a:solidFill>
                      <a:srgbClr val="000000"/>
                    </a:solidFill>
                    <a:latin typeface="Merriweather" panose="00000500000000000000" pitchFamily="2" charset="0"/>
                  </a:rPr>
                  <a:t>剪枝：</a:t>
                </a:r>
                <a14:m>
                  <m:oMath xmlns:m="http://schemas.openxmlformats.org/officeDocument/2006/math">
                    <m:r>
                      <a:rPr lang="en-US" altLang="zh-CN" sz="2000" i="1" dirty="0" smtClean="0">
                        <a:solidFill>
                          <a:srgbClr val="000000"/>
                        </a:solidFill>
                        <a:latin typeface="Cambria Math" panose="02040503050406030204" pitchFamily="18" charset="0"/>
                      </a:rPr>
                      <m:t>𝐵</m:t>
                    </m:r>
                    <m:r>
                      <a:rPr lang="en-US" altLang="zh-CN" sz="2000" i="1" dirty="0" smtClean="0">
                        <a:solidFill>
                          <a:srgbClr val="000000"/>
                        </a:solidFill>
                        <a:latin typeface="Cambria Math" panose="02040503050406030204" pitchFamily="18" charset="0"/>
                      </a:rPr>
                      <m:t>∗</m:t>
                    </m:r>
                    <m:sSub>
                      <m:sSubPr>
                        <m:ctrlPr>
                          <a:rPr lang="en-US" altLang="zh-CN" sz="2000" i="1" dirty="0" err="1" smtClean="0">
                            <a:solidFill>
                              <a:srgbClr val="000000"/>
                            </a:solidFill>
                            <a:latin typeface="Cambria Math" panose="02040503050406030204" pitchFamily="18" charset="0"/>
                          </a:rPr>
                        </m:ctrlPr>
                      </m:sSubPr>
                      <m:e>
                        <m:r>
                          <a:rPr lang="en-US" altLang="zh-CN" sz="2000" i="1" dirty="0" err="1" smtClean="0">
                            <a:solidFill>
                              <a:srgbClr val="000000"/>
                            </a:solidFill>
                            <a:latin typeface="Cambria Math" panose="02040503050406030204" pitchFamily="18" charset="0"/>
                          </a:rPr>
                          <m:t>𝑡</m:t>
                        </m:r>
                      </m:e>
                      <m:sub>
                        <m:r>
                          <a:rPr lang="en-US" altLang="zh-CN" sz="2000" i="1" dirty="0" err="1" smtClean="0">
                            <a:solidFill>
                              <a:srgbClr val="000000"/>
                            </a:solidFill>
                            <a:latin typeface="Cambria Math" panose="02040503050406030204" pitchFamily="18" charset="0"/>
                          </a:rPr>
                          <m:t>𝑚𝑎</m:t>
                        </m:r>
                        <m:r>
                          <a:rPr lang="en-US" altLang="zh-CN" sz="2000" b="0" i="1" dirty="0" smtClean="0">
                            <a:solidFill>
                              <a:srgbClr val="000000"/>
                            </a:solidFill>
                            <a:latin typeface="Cambria Math" panose="02040503050406030204" pitchFamily="18" charset="0"/>
                          </a:rPr>
                          <m:t>𝑥</m:t>
                        </m:r>
                      </m:sub>
                    </m:sSub>
                  </m:oMath>
                </a14:m>
                <a:r>
                  <a:rPr lang="zh-CN" altLang="en-US" sz="2000" dirty="0">
                    <a:solidFill>
                      <a:srgbClr val="000000"/>
                    </a:solidFill>
                    <a:latin typeface="Merriweather" panose="00000500000000000000" pitchFamily="2" charset="0"/>
                  </a:rPr>
                  <a:t>大于当前最优时延，则剪枝</a:t>
                </a:r>
                <a:endParaRPr lang="en-US" altLang="zh-CN" sz="2000" dirty="0">
                  <a:solidFill>
                    <a:srgbClr val="000000"/>
                  </a:solidFill>
                  <a:latin typeface="Merriweather" panose="00000500000000000000" pitchFamily="2" charset="0"/>
                </a:endParaRPr>
              </a:p>
              <a:p>
                <a:pPr marL="1371600" lvl="2" indent="-457200">
                  <a:lnSpc>
                    <a:spcPct val="125000"/>
                  </a:lnSpc>
                  <a:buFont typeface="+mj-lt"/>
                  <a:buAutoNum type="arabicPeriod"/>
                </a:pPr>
                <a:r>
                  <a:rPr lang="zh-CN" altLang="en-US" sz="2000" dirty="0">
                    <a:solidFill>
                      <a:srgbClr val="000000"/>
                    </a:solidFill>
                    <a:latin typeface="Merriweather" panose="00000500000000000000" pitchFamily="2" charset="0"/>
                  </a:rPr>
                  <a:t>聚类：算子聚类为层，以层为单位划分</a:t>
                </a:r>
                <a:r>
                  <a:rPr lang="en-US" altLang="zh-CN" sz="2000" dirty="0">
                    <a:solidFill>
                      <a:srgbClr val="000000"/>
                    </a:solidFill>
                    <a:latin typeface="Merriweather" panose="00000500000000000000" pitchFamily="2" charset="0"/>
                  </a:rPr>
                  <a:t>stage</a:t>
                </a:r>
              </a:p>
            </p:txBody>
          </p:sp>
        </mc:Choice>
        <mc:Fallback xmlns="">
          <p:sp>
            <p:nvSpPr>
              <p:cNvPr id="8" name="矩形 7">
                <a:extLst>
                  <a:ext uri="{FF2B5EF4-FFF2-40B4-BE49-F238E27FC236}">
                    <a16:creationId xmlns:a16="http://schemas.microsoft.com/office/drawing/2014/main" id="{91D2C034-4B5D-4A45-9909-4CA0FAB2BF3A}"/>
                  </a:ext>
                </a:extLst>
              </p:cNvPr>
              <p:cNvSpPr>
                <a:spLocks noRot="1" noChangeAspect="1" noMove="1" noResize="1" noEditPoints="1" noAdjustHandles="1" noChangeArrowheads="1" noChangeShapeType="1" noTextEdit="1"/>
              </p:cNvSpPr>
              <p:nvPr/>
            </p:nvSpPr>
            <p:spPr>
              <a:xfrm>
                <a:off x="787399" y="1441533"/>
                <a:ext cx="7569202" cy="4199163"/>
              </a:xfrm>
              <a:prstGeom prst="rect">
                <a:avLst/>
              </a:prstGeom>
              <a:blipFill>
                <a:blip r:embed="rId4"/>
                <a:stretch>
                  <a:fillRect l="-886" b="-58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550019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19</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算子间并行</a:t>
            </a:r>
            <a:r>
              <a:rPr lang="en-US" altLang="zh-CN" dirty="0"/>
              <a:t>——</a:t>
            </a:r>
            <a:r>
              <a:rPr lang="zh-CN" altLang="en-US" dirty="0"/>
              <a:t>动态规划</a:t>
            </a:r>
            <a:endParaRPr kumimoji="1"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D2C034-4B5D-4A45-9909-4CA0FAB2BF3A}"/>
                  </a:ext>
                </a:extLst>
              </p:cNvPr>
              <p:cNvSpPr/>
              <p:nvPr/>
            </p:nvSpPr>
            <p:spPr>
              <a:xfrm>
                <a:off x="787399" y="1441533"/>
                <a:ext cx="7569202" cy="2370072"/>
              </a:xfrm>
              <a:prstGeom prst="rect">
                <a:avLst/>
              </a:prstGeom>
            </p:spPr>
            <p:txBody>
              <a:bodyPr wrap="square">
                <a:spAutoFit/>
              </a:bodyPr>
              <a:lstStyle/>
              <a:p>
                <a:pPr>
                  <a:lnSpc>
                    <a:spcPct val="125000"/>
                  </a:lnSpc>
                </a:pPr>
                <a:r>
                  <a:rPr lang="zh-CN" altLang="en-US" sz="2000" b="1" dirty="0"/>
                  <a:t>动态规划</a:t>
                </a:r>
                <a:endParaRPr lang="en-US" altLang="zh-CN" sz="2000" dirty="0">
                  <a:solidFill>
                    <a:srgbClr val="000000"/>
                  </a:solidFill>
                  <a:latin typeface="Merriweather" panose="00000500000000000000" pitchFamily="2" charset="0"/>
                </a:endParaRPr>
              </a:p>
              <a:p>
                <a:pPr marL="457200" indent="-457200">
                  <a:lnSpc>
                    <a:spcPct val="125000"/>
                  </a:lnSpc>
                  <a:buFont typeface="+mj-lt"/>
                  <a:buAutoNum type="arabicPeriod"/>
                </a:pPr>
                <a:r>
                  <a:rPr lang="zh-CN" altLang="en-US" sz="2000" dirty="0">
                    <a:solidFill>
                      <a:srgbClr val="000000"/>
                    </a:solidFill>
                    <a:latin typeface="Merriweather" panose="00000500000000000000" pitchFamily="2" charset="0"/>
                  </a:rPr>
                  <a:t>枚举所有可能的最慢</a:t>
                </a:r>
                <a:r>
                  <a:rPr lang="en-US" altLang="zh-CN" sz="2000" dirty="0">
                    <a:solidFill>
                      <a:srgbClr val="000000"/>
                    </a:solidFill>
                    <a:latin typeface="Merriweather" panose="00000500000000000000" pitchFamily="2" charset="0"/>
                  </a:rPr>
                  <a:t>stage</a:t>
                </a:r>
                <a:r>
                  <a:rPr lang="zh-CN" altLang="en-US" sz="2000" dirty="0">
                    <a:solidFill>
                      <a:srgbClr val="000000"/>
                    </a:solidFill>
                    <a:latin typeface="Merriweather" panose="00000500000000000000" pitchFamily="2" charset="0"/>
                  </a:rPr>
                  <a:t>的执行时间</a:t>
                </a:r>
                <a:r>
                  <a:rPr lang="en-US" altLang="zh-CN" sz="2000" dirty="0">
                    <a:solidFill>
                      <a:srgbClr val="000000"/>
                    </a:solidFill>
                    <a:latin typeface="Merriweather" panose="00000500000000000000" pitchFamily="2" charset="0"/>
                  </a:rPr>
                  <a:t> </a:t>
                </a:r>
                <a14:m>
                  <m:oMath xmlns:m="http://schemas.openxmlformats.org/officeDocument/2006/math">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𝑡</m:t>
                        </m:r>
                      </m:e>
                      <m:sub>
                        <m:r>
                          <a:rPr lang="en-US" altLang="zh-CN" sz="2000" b="0" i="1" smtClean="0">
                            <a:solidFill>
                              <a:srgbClr val="000000"/>
                            </a:solidFill>
                            <a:latin typeface="Cambria Math" panose="02040503050406030204" pitchFamily="18" charset="0"/>
                          </a:rPr>
                          <m:t>𝑚𝑎𝑥</m:t>
                        </m:r>
                      </m:sub>
                    </m:sSub>
                  </m:oMath>
                </a14:m>
                <a:endParaRPr lang="en-US" altLang="zh-CN" sz="2000" b="0" dirty="0">
                  <a:solidFill>
                    <a:srgbClr val="000000"/>
                  </a:solidFill>
                  <a:latin typeface="Merriweather" panose="00000500000000000000" pitchFamily="2" charset="0"/>
                </a:endParaRPr>
              </a:p>
              <a:p>
                <a:pPr marL="457200" indent="-457200">
                  <a:lnSpc>
                    <a:spcPct val="125000"/>
                  </a:lnSpc>
                  <a:buFont typeface="+mj-lt"/>
                  <a:buAutoNum type="arabicPeriod"/>
                </a:pPr>
                <a:r>
                  <a:rPr lang="zh-CN" altLang="en-US" sz="2000" dirty="0">
                    <a:solidFill>
                      <a:srgbClr val="000000"/>
                    </a:solidFill>
                    <a:latin typeface="Merriweather" panose="00000500000000000000" pitchFamily="2" charset="0"/>
                  </a:rPr>
                  <a:t>问题分析</a:t>
                </a:r>
                <a:endParaRPr lang="en-US" altLang="zh-CN" sz="2000" dirty="0">
                  <a:solidFill>
                    <a:srgbClr val="000000"/>
                  </a:solidFill>
                  <a:latin typeface="Merriweather" panose="00000500000000000000" pitchFamily="2" charset="0"/>
                </a:endParaRPr>
              </a:p>
              <a:p>
                <a:pPr marL="914400" lvl="1" indent="-457200">
                  <a:lnSpc>
                    <a:spcPct val="125000"/>
                  </a:lnSpc>
                  <a:buFont typeface="+mj-lt"/>
                  <a:buAutoNum type="arabicPeriod"/>
                </a:pPr>
                <a:r>
                  <a:rPr lang="zh-CN" altLang="en-US" sz="2000" dirty="0">
                    <a:solidFill>
                      <a:srgbClr val="000000"/>
                    </a:solidFill>
                    <a:latin typeface="Merriweather" panose="00000500000000000000" pitchFamily="2" charset="0"/>
                  </a:rPr>
                  <a:t>把</a:t>
                </a:r>
                <a14:m>
                  <m:oMath xmlns:m="http://schemas.openxmlformats.org/officeDocument/2006/math">
                    <m:r>
                      <a:rPr lang="en-US" altLang="zh-CN" sz="2000" i="1" dirty="0" smtClean="0">
                        <a:solidFill>
                          <a:srgbClr val="000000"/>
                        </a:solidFill>
                        <a:latin typeface="Cambria Math" panose="02040503050406030204" pitchFamily="18" charset="0"/>
                      </a:rPr>
                      <m:t>𝐾</m:t>
                    </m:r>
                  </m:oMath>
                </a14:m>
                <a:r>
                  <a:rPr lang="zh-CN" altLang="en-US" sz="2000" dirty="0">
                    <a:solidFill>
                      <a:srgbClr val="000000"/>
                    </a:solidFill>
                    <a:latin typeface="Merriweather" panose="00000500000000000000" pitchFamily="2" charset="0"/>
                  </a:rPr>
                  <a:t>个算子划分为</a:t>
                </a:r>
                <a14:m>
                  <m:oMath xmlns:m="http://schemas.openxmlformats.org/officeDocument/2006/math">
                    <m:r>
                      <a:rPr lang="en-US" altLang="zh-CN" sz="2000" b="0" i="1" smtClean="0">
                        <a:solidFill>
                          <a:srgbClr val="000000"/>
                        </a:solidFill>
                        <a:latin typeface="Cambria Math" panose="02040503050406030204" pitchFamily="18" charset="0"/>
                      </a:rPr>
                      <m:t>𝑠</m:t>
                    </m:r>
                  </m:oMath>
                </a14:m>
                <a:r>
                  <a:rPr lang="zh-CN" altLang="en-US" sz="2000" dirty="0">
                    <a:solidFill>
                      <a:srgbClr val="000000"/>
                    </a:solidFill>
                    <a:latin typeface="Merriweather" panose="00000500000000000000" pitchFamily="2" charset="0"/>
                  </a:rPr>
                  <a:t>个阶段，分配</a:t>
                </a:r>
                <a14:m>
                  <m:oMath xmlns:m="http://schemas.openxmlformats.org/officeDocument/2006/math">
                    <m:r>
                      <a:rPr lang="en-US" altLang="zh-CN" sz="2000" i="1" dirty="0" smtClean="0">
                        <a:solidFill>
                          <a:srgbClr val="000000"/>
                        </a:solidFill>
                        <a:latin typeface="Cambria Math" panose="02040503050406030204" pitchFamily="18" charset="0"/>
                      </a:rPr>
                      <m:t>𝑑</m:t>
                    </m:r>
                  </m:oMath>
                </a14:m>
                <a:r>
                  <a:rPr lang="zh-CN" altLang="en-US" sz="2000" dirty="0">
                    <a:solidFill>
                      <a:srgbClr val="000000"/>
                    </a:solidFill>
                    <a:latin typeface="Merriweather" panose="00000500000000000000" pitchFamily="2" charset="0"/>
                  </a:rPr>
                  <a:t>台设备，每个阶段的时延不能超过</a:t>
                </a:r>
                <a14:m>
                  <m:oMath xmlns:m="http://schemas.openxmlformats.org/officeDocument/2006/math">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𝑡</m:t>
                        </m:r>
                      </m:e>
                      <m:sub>
                        <m:r>
                          <a:rPr lang="en-US" altLang="zh-CN" sz="2000" b="0" i="1" smtClean="0">
                            <a:solidFill>
                              <a:srgbClr val="000000"/>
                            </a:solidFill>
                            <a:latin typeface="Cambria Math" panose="02040503050406030204" pitchFamily="18" charset="0"/>
                          </a:rPr>
                          <m:t>𝑚𝑎𝑥</m:t>
                        </m:r>
                      </m:sub>
                    </m:sSub>
                  </m:oMath>
                </a14:m>
                <a:endParaRPr lang="en-US" altLang="zh-CN" sz="2000" dirty="0">
                  <a:solidFill>
                    <a:srgbClr val="000000"/>
                  </a:solidFill>
                  <a:latin typeface="Merriweather" panose="00000500000000000000" pitchFamily="2" charset="0"/>
                </a:endParaRPr>
              </a:p>
              <a:p>
                <a:pPr marL="914400" lvl="1" indent="-457200">
                  <a:lnSpc>
                    <a:spcPct val="125000"/>
                  </a:lnSpc>
                  <a:buFont typeface="+mj-lt"/>
                  <a:buAutoNum type="arabicPeriod"/>
                </a:pPr>
                <a:r>
                  <a:rPr lang="zh-CN" altLang="en-US" sz="2000" dirty="0">
                    <a:solidFill>
                      <a:srgbClr val="000000"/>
                    </a:solidFill>
                    <a:latin typeface="Merriweather" panose="00000500000000000000" pitchFamily="2" charset="0"/>
                  </a:rPr>
                  <a:t>找到最优的分界点</a:t>
                </a:r>
                <a14:m>
                  <m:oMath xmlns:m="http://schemas.openxmlformats.org/officeDocument/2006/math">
                    <m:r>
                      <a:rPr lang="en-US" altLang="zh-CN" sz="2000" b="0" i="0" dirty="0" smtClean="0">
                        <a:solidFill>
                          <a:srgbClr val="000000"/>
                        </a:solidFill>
                        <a:latin typeface="Cambria Math" panose="02040503050406030204" pitchFamily="18" charset="0"/>
                      </a:rPr>
                      <m:t> </m:t>
                    </m:r>
                    <m:r>
                      <a:rPr lang="en-US" altLang="zh-CN" sz="2000" i="1" dirty="0" smtClean="0">
                        <a:solidFill>
                          <a:srgbClr val="000000"/>
                        </a:solidFill>
                        <a:latin typeface="Cambria Math" panose="02040503050406030204" pitchFamily="18" charset="0"/>
                      </a:rPr>
                      <m:t>𝑖</m:t>
                    </m:r>
                  </m:oMath>
                </a14:m>
                <a:r>
                  <a:rPr lang="zh-CN" altLang="en-US" sz="2000" dirty="0">
                    <a:solidFill>
                      <a:srgbClr val="000000"/>
                    </a:solidFill>
                    <a:latin typeface="Merriweather" panose="00000500000000000000" pitchFamily="2" charset="0"/>
                  </a:rPr>
                  <a:t> 和</a:t>
                </a:r>
                <a14:m>
                  <m:oMath xmlns:m="http://schemas.openxmlformats.org/officeDocument/2006/math">
                    <m:sSub>
                      <m:sSubPr>
                        <m:ctrlPr>
                          <a:rPr lang="en-US" altLang="zh-CN" sz="2000" i="1" dirty="0" smtClean="0">
                            <a:solidFill>
                              <a:srgbClr val="000000"/>
                            </a:solidFill>
                            <a:latin typeface="Cambria Math" panose="02040503050406030204" pitchFamily="18" charset="0"/>
                          </a:rPr>
                        </m:ctrlPr>
                      </m:sSubPr>
                      <m:e>
                        <m:r>
                          <a:rPr lang="en-US" altLang="zh-CN" sz="2000" i="1" dirty="0" smtClean="0">
                            <a:solidFill>
                              <a:srgbClr val="000000"/>
                            </a:solidFill>
                            <a:latin typeface="Cambria Math" panose="02040503050406030204" pitchFamily="18" charset="0"/>
                          </a:rPr>
                          <m:t>𝑛</m:t>
                        </m:r>
                      </m:e>
                      <m:sub>
                        <m:r>
                          <a:rPr lang="en-US" altLang="zh-CN" sz="2000" i="1" dirty="0" smtClean="0">
                            <a:solidFill>
                              <a:srgbClr val="000000"/>
                            </a:solidFill>
                            <a:latin typeface="Cambria Math" panose="02040503050406030204" pitchFamily="18" charset="0"/>
                          </a:rPr>
                          <m:t>𝑠</m:t>
                        </m:r>
                      </m:sub>
                    </m:sSub>
                    <m:r>
                      <a:rPr lang="en-US" altLang="zh-CN" sz="2000" i="1" dirty="0" smtClean="0">
                        <a:solidFill>
                          <a:srgbClr val="000000"/>
                        </a:solidFill>
                        <a:latin typeface="Cambria Math" panose="02040503050406030204" pitchFamily="18" charset="0"/>
                      </a:rPr>
                      <m:t>×</m:t>
                    </m:r>
                    <m:sSub>
                      <m:sSubPr>
                        <m:ctrlPr>
                          <a:rPr lang="en-US" altLang="zh-CN" sz="2000" i="1" dirty="0" err="1" smtClean="0">
                            <a:solidFill>
                              <a:srgbClr val="000000"/>
                            </a:solidFill>
                            <a:latin typeface="Cambria Math" panose="02040503050406030204" pitchFamily="18" charset="0"/>
                          </a:rPr>
                        </m:ctrlPr>
                      </m:sSubPr>
                      <m:e>
                        <m:r>
                          <a:rPr lang="en-US" altLang="zh-CN" sz="2000" i="1" dirty="0" err="1" smtClean="0">
                            <a:solidFill>
                              <a:srgbClr val="000000"/>
                            </a:solidFill>
                            <a:latin typeface="Cambria Math" panose="02040503050406030204" pitchFamily="18" charset="0"/>
                          </a:rPr>
                          <m:t>𝑚</m:t>
                        </m:r>
                      </m:e>
                      <m:sub>
                        <m:r>
                          <a:rPr lang="en-US" altLang="zh-CN" sz="2000" i="1" dirty="0" err="1" smtClean="0">
                            <a:solidFill>
                              <a:srgbClr val="000000"/>
                            </a:solidFill>
                            <a:latin typeface="Cambria Math" panose="02040503050406030204" pitchFamily="18" charset="0"/>
                          </a:rPr>
                          <m:t>𝑠</m:t>
                        </m:r>
                      </m:sub>
                    </m:sSub>
                  </m:oMath>
                </a14:m>
                <a:r>
                  <a:rPr lang="zh-CN" altLang="en-US" sz="2000" dirty="0">
                    <a:solidFill>
                      <a:srgbClr val="000000"/>
                    </a:solidFill>
                    <a:latin typeface="Merriweather" panose="00000500000000000000" pitchFamily="2" charset="0"/>
                  </a:rPr>
                  <a:t>大小的设备组</a:t>
                </a:r>
                <a:endParaRPr lang="en-US" altLang="zh-CN" sz="2000" dirty="0">
                  <a:solidFill>
                    <a:srgbClr val="000000"/>
                  </a:solidFill>
                  <a:latin typeface="Merriweather" panose="00000500000000000000" pitchFamily="2" charset="0"/>
                </a:endParaRPr>
              </a:p>
            </p:txBody>
          </p:sp>
        </mc:Choice>
        <mc:Fallback xmlns="">
          <p:sp>
            <p:nvSpPr>
              <p:cNvPr id="8" name="矩形 7">
                <a:extLst>
                  <a:ext uri="{FF2B5EF4-FFF2-40B4-BE49-F238E27FC236}">
                    <a16:creationId xmlns:a16="http://schemas.microsoft.com/office/drawing/2014/main" id="{91D2C034-4B5D-4A45-9909-4CA0FAB2BF3A}"/>
                  </a:ext>
                </a:extLst>
              </p:cNvPr>
              <p:cNvSpPr>
                <a:spLocks noRot="1" noChangeAspect="1" noMove="1" noResize="1" noEditPoints="1" noAdjustHandles="1" noChangeArrowheads="1" noChangeShapeType="1" noTextEdit="1"/>
              </p:cNvSpPr>
              <p:nvPr/>
            </p:nvSpPr>
            <p:spPr>
              <a:xfrm>
                <a:off x="787399" y="1441533"/>
                <a:ext cx="7569202" cy="2370072"/>
              </a:xfrm>
              <a:prstGeom prst="rect">
                <a:avLst/>
              </a:prstGeom>
              <a:blipFill>
                <a:blip r:embed="rId4"/>
                <a:stretch>
                  <a:fillRect l="-886" b="-385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1E40BF0-AE61-4209-9C4F-9306E3859D3E}"/>
              </a:ext>
            </a:extLst>
          </p:cNvPr>
          <p:cNvPicPr>
            <a:picLocks noChangeAspect="1"/>
          </p:cNvPicPr>
          <p:nvPr/>
        </p:nvPicPr>
        <p:blipFill>
          <a:blip r:embed="rId5"/>
          <a:stretch>
            <a:fillRect/>
          </a:stretch>
        </p:blipFill>
        <p:spPr>
          <a:xfrm>
            <a:off x="291047" y="3932403"/>
            <a:ext cx="8561905" cy="1742857"/>
          </a:xfrm>
          <a:prstGeom prst="rect">
            <a:avLst/>
          </a:prstGeom>
        </p:spPr>
      </p:pic>
    </p:spTree>
    <p:custDataLst>
      <p:tags r:id="rId1"/>
    </p:custDataLst>
    <p:extLst>
      <p:ext uri="{BB962C8B-B14F-4D97-AF65-F5344CB8AC3E}">
        <p14:creationId xmlns:p14="http://schemas.microsoft.com/office/powerpoint/2010/main" val="2287553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r>
              <a:rPr lang="en-US" altLang="zh-CN"/>
              <a:t>18</a:t>
            </a:r>
            <a:endParaRPr lang="zh-CN" altLang="en-US"/>
          </a:p>
        </p:txBody>
      </p:sp>
      <p:sp>
        <p:nvSpPr>
          <p:cNvPr id="2" name="标题 1">
            <a:extLst>
              <a:ext uri="{FF2B5EF4-FFF2-40B4-BE49-F238E27FC236}">
                <a16:creationId xmlns:a16="http://schemas.microsoft.com/office/drawing/2014/main" id="{CF012801-8C4A-9541-82BF-7EFE55B1202E}"/>
              </a:ext>
            </a:extLst>
          </p:cNvPr>
          <p:cNvSpPr>
            <a:spLocks noGrp="1"/>
          </p:cNvSpPr>
          <p:nvPr>
            <p:ph type="title"/>
          </p:nvPr>
        </p:nvSpPr>
        <p:spPr/>
        <p:txBody>
          <a:bodyPr/>
          <a:lstStyle/>
          <a:p>
            <a:r>
              <a:rPr lang="zh-CN" altLang="en-US" dirty="0"/>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6306959" cy="2233913"/>
            <a:chOff x="1549246" y="2295061"/>
            <a:chExt cx="630695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实验总结</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426214" y="2705724"/>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实验结果展示</a:t>
              </a:r>
              <a:endParaRPr kumimoji="1" lang="zh-CN" altLang="en-US" sz="2400" dirty="0">
                <a:solidFill>
                  <a:schemeClr val="tx1">
                    <a:lumMod val="75000"/>
                    <a:lumOff val="25000"/>
                  </a:schemeClr>
                </a:solidFill>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B3514662-43E4-1B11-BCA8-36F5D75B7D1E}"/>
              </a:ext>
            </a:extLst>
          </p:cNvPr>
          <p:cNvSpPr txBox="1"/>
          <p:nvPr/>
        </p:nvSpPr>
        <p:spPr>
          <a:xfrm>
            <a:off x="4999131" y="3673630"/>
            <a:ext cx="3429991" cy="461665"/>
          </a:xfrm>
          <a:prstGeom prst="rect">
            <a:avLst/>
          </a:prstGeom>
          <a:noFill/>
        </p:spPr>
        <p:txBody>
          <a:bodyPr wrap="square" rtlCol="0">
            <a:spAutoFit/>
          </a:bodyPr>
          <a:lstStyle/>
          <a:p>
            <a:pPr lvl="0"/>
            <a:r>
              <a:rPr lang="zh-CN" altLang="en-US" sz="2400" b="1" dirty="0">
                <a:solidFill>
                  <a:schemeClr val="tx1">
                    <a:lumMod val="75000"/>
                    <a:lumOff val="25000"/>
                  </a:schemeClr>
                </a:solidFill>
                <a:ea typeface="微软雅黑" panose="020B0503020204020204" pitchFamily="34" charset="-122"/>
              </a:rPr>
              <a:t>总结</a:t>
            </a:r>
            <a:endParaRPr kumimoji="1" lang="zh-CN" altLang="en-US" sz="2400" dirty="0">
              <a:solidFill>
                <a:schemeClr val="tx1">
                  <a:lumMod val="75000"/>
                  <a:lumOff val="25000"/>
                </a:schemeClr>
              </a:solidFill>
            </a:endParaRPr>
          </a:p>
        </p:txBody>
      </p:sp>
    </p:spTree>
    <p:extLst>
      <p:ext uri="{BB962C8B-B14F-4D97-AF65-F5344CB8AC3E}">
        <p14:creationId xmlns:p14="http://schemas.microsoft.com/office/powerpoint/2010/main" val="3016907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21</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实验结果</a:t>
            </a:r>
          </a:p>
        </p:txBody>
      </p:sp>
      <p:pic>
        <p:nvPicPr>
          <p:cNvPr id="6" name="图片 5">
            <a:extLst>
              <a:ext uri="{FF2B5EF4-FFF2-40B4-BE49-F238E27FC236}">
                <a16:creationId xmlns:a16="http://schemas.microsoft.com/office/drawing/2014/main" id="{AE62DE91-5E4B-4BF6-8851-D60357211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47" y="815392"/>
            <a:ext cx="8721306" cy="2105739"/>
          </a:xfrm>
          <a:prstGeom prst="rect">
            <a:avLst/>
          </a:prstGeom>
        </p:spPr>
      </p:pic>
      <p:pic>
        <p:nvPicPr>
          <p:cNvPr id="8" name="图片 7">
            <a:extLst>
              <a:ext uri="{FF2B5EF4-FFF2-40B4-BE49-F238E27FC236}">
                <a16:creationId xmlns:a16="http://schemas.microsoft.com/office/drawing/2014/main" id="{ADB7DF15-7275-448E-BCB1-650CF7716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420" y="3429000"/>
            <a:ext cx="8721306" cy="1962294"/>
          </a:xfrm>
          <a:prstGeom prst="rect">
            <a:avLst/>
          </a:prstGeom>
        </p:spPr>
      </p:pic>
    </p:spTree>
    <p:custDataLst>
      <p:tags r:id="rId1"/>
    </p:custDataLst>
    <p:extLst>
      <p:ext uri="{BB962C8B-B14F-4D97-AF65-F5344CB8AC3E}">
        <p14:creationId xmlns:p14="http://schemas.microsoft.com/office/powerpoint/2010/main" val="21445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22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zh-CN" altLang="en-US" dirty="0"/>
              <a:t>总结</a:t>
            </a:r>
          </a:p>
        </p:txBody>
      </p:sp>
      <p:sp>
        <p:nvSpPr>
          <p:cNvPr id="4" name="矩形 3">
            <a:extLst>
              <a:ext uri="{FF2B5EF4-FFF2-40B4-BE49-F238E27FC236}">
                <a16:creationId xmlns:a16="http://schemas.microsoft.com/office/drawing/2014/main" id="{193753FA-E741-47F3-8F6C-E04474532DA0}"/>
              </a:ext>
            </a:extLst>
          </p:cNvPr>
          <p:cNvSpPr/>
          <p:nvPr>
            <p:custDataLst>
              <p:tags r:id="rId4"/>
            </p:custDataLst>
          </p:nvPr>
        </p:nvSpPr>
        <p:spPr>
          <a:xfrm>
            <a:off x="787399" y="1381556"/>
            <a:ext cx="7569202" cy="1601849"/>
          </a:xfrm>
          <a:prstGeom prst="rect">
            <a:avLst/>
          </a:prstGeom>
        </p:spPr>
        <p:txBody>
          <a:bodyPr wrap="square">
            <a:spAutoFit/>
          </a:bodyPr>
          <a:lstStyle/>
          <a:p>
            <a:pPr>
              <a:lnSpc>
                <a:spcPct val="125000"/>
              </a:lnSpc>
            </a:pPr>
            <a:r>
              <a:rPr lang="zh-CN" altLang="en-US" sz="2000" b="1" dirty="0"/>
              <a:t>优点：</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算子内并行方式多样，且自动求解</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将已有模型并行方法统一，适用于不同的模型结构和集群配置</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工程方面易于使用</a:t>
            </a:r>
            <a:endParaRPr lang="en-US" altLang="zh-CN" sz="2000" dirty="0">
              <a:solidFill>
                <a:srgbClr val="000000"/>
              </a:solidFill>
              <a:latin typeface="Merriweather" panose="00000500000000000000" pitchFamily="2" charset="0"/>
            </a:endParaRPr>
          </a:p>
        </p:txBody>
      </p:sp>
    </p:spTree>
    <p:custDataLst>
      <p:tags r:id="rId1"/>
    </p:custDataLst>
    <p:extLst>
      <p:ext uri="{BB962C8B-B14F-4D97-AF65-F5344CB8AC3E}">
        <p14:creationId xmlns:p14="http://schemas.microsoft.com/office/powerpoint/2010/main" val="4112826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4D2B73-FAA0-47F5-9149-DA30E51A3F4A}"/>
              </a:ext>
            </a:extLst>
          </p:cNvPr>
          <p:cNvSpPr/>
          <p:nvPr>
            <p:custDataLst>
              <p:tags r:id="rId2"/>
            </p:custDataLst>
          </p:nvPr>
        </p:nvSpPr>
        <p:spPr>
          <a:xfrm>
            <a:off x="787399" y="3850953"/>
            <a:ext cx="7569202" cy="1217128"/>
          </a:xfrm>
          <a:prstGeom prst="rect">
            <a:avLst/>
          </a:prstGeom>
        </p:spPr>
        <p:txBody>
          <a:bodyPr wrap="square">
            <a:spAutoFit/>
          </a:bodyPr>
          <a:lstStyle/>
          <a:p>
            <a:pPr>
              <a:lnSpc>
                <a:spcPct val="125000"/>
              </a:lnSpc>
            </a:pPr>
            <a:r>
              <a:rPr lang="zh-CN" altLang="en-US" sz="2000" b="1" dirty="0"/>
              <a:t>不足：</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划分阶段时没有考虑阶段间通信开销的影响</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没有对</a:t>
            </a:r>
            <a:r>
              <a:rPr lang="en-US" altLang="zh-CN" sz="2000" dirty="0">
                <a:solidFill>
                  <a:srgbClr val="000000"/>
                </a:solidFill>
                <a:latin typeface="Merriweather" panose="00000500000000000000" pitchFamily="2" charset="0"/>
              </a:rPr>
              <a:t>micro-batch</a:t>
            </a:r>
            <a:r>
              <a:rPr lang="zh-CN" altLang="en-US" sz="2000" dirty="0">
                <a:solidFill>
                  <a:srgbClr val="000000"/>
                </a:solidFill>
                <a:latin typeface="Merriweather" panose="00000500000000000000" pitchFamily="2" charset="0"/>
              </a:rPr>
              <a:t>的大小进行优化（需要手动设置）</a:t>
            </a:r>
            <a:endParaRPr lang="en-US" altLang="zh-CN" sz="2000" dirty="0">
              <a:solidFill>
                <a:srgbClr val="000000"/>
              </a:solidFill>
              <a:latin typeface="Merriweather" panose="00000500000000000000" pitchFamily="2" charset="0"/>
            </a:endParaRPr>
          </a:p>
        </p:txBody>
      </p:sp>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3"/>
            </p:custDataLst>
          </p:nvPr>
        </p:nvSpPr>
        <p:spPr/>
        <p:txBody>
          <a:bodyPr/>
          <a:lstStyle/>
          <a:p>
            <a:r>
              <a:rPr lang="en-US" altLang="zh-CN"/>
              <a:t>22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4"/>
            </p:custDataLst>
          </p:nvPr>
        </p:nvSpPr>
        <p:spPr/>
        <p:txBody>
          <a:bodyPr/>
          <a:lstStyle/>
          <a:p>
            <a:r>
              <a:rPr lang="zh-CN" altLang="en-US" dirty="0"/>
              <a:t>总结</a:t>
            </a:r>
          </a:p>
        </p:txBody>
      </p:sp>
      <p:sp>
        <p:nvSpPr>
          <p:cNvPr id="4" name="矩形 3">
            <a:extLst>
              <a:ext uri="{FF2B5EF4-FFF2-40B4-BE49-F238E27FC236}">
                <a16:creationId xmlns:a16="http://schemas.microsoft.com/office/drawing/2014/main" id="{193753FA-E741-47F3-8F6C-E04474532DA0}"/>
              </a:ext>
            </a:extLst>
          </p:cNvPr>
          <p:cNvSpPr/>
          <p:nvPr>
            <p:custDataLst>
              <p:tags r:id="rId5"/>
            </p:custDataLst>
          </p:nvPr>
        </p:nvSpPr>
        <p:spPr>
          <a:xfrm>
            <a:off x="787399" y="1381556"/>
            <a:ext cx="7569202" cy="1601849"/>
          </a:xfrm>
          <a:prstGeom prst="rect">
            <a:avLst/>
          </a:prstGeom>
        </p:spPr>
        <p:txBody>
          <a:bodyPr wrap="square">
            <a:spAutoFit/>
          </a:bodyPr>
          <a:lstStyle/>
          <a:p>
            <a:pPr>
              <a:lnSpc>
                <a:spcPct val="125000"/>
              </a:lnSpc>
            </a:pPr>
            <a:r>
              <a:rPr lang="zh-CN" altLang="en-US" sz="2000" b="1" dirty="0"/>
              <a:t>优点：</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算子内并行方式多样，且自动求解</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将已有模型并行方法统一，适用于不同的模型结构和集群配置</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工程方面易于使用</a:t>
            </a:r>
            <a:endParaRPr lang="en-US" altLang="zh-CN" sz="2000" dirty="0">
              <a:solidFill>
                <a:srgbClr val="000000"/>
              </a:solidFill>
              <a:latin typeface="Merriweather" panose="00000500000000000000" pitchFamily="2" charset="0"/>
            </a:endParaRPr>
          </a:p>
        </p:txBody>
      </p:sp>
      <p:pic>
        <p:nvPicPr>
          <p:cNvPr id="6" name="图片 5">
            <a:extLst>
              <a:ext uri="{FF2B5EF4-FFF2-40B4-BE49-F238E27FC236}">
                <a16:creationId xmlns:a16="http://schemas.microsoft.com/office/drawing/2014/main" id="{564C7E23-9AD1-406B-96D5-754C60E54102}"/>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521898" y="1059094"/>
            <a:ext cx="8100204" cy="4739812"/>
          </a:xfrm>
          <a:prstGeom prst="rect">
            <a:avLst/>
          </a:prstGeom>
        </p:spPr>
      </p:pic>
    </p:spTree>
    <p:custDataLst>
      <p:tags r:id="rId1"/>
    </p:custDataLst>
    <p:extLst>
      <p:ext uri="{BB962C8B-B14F-4D97-AF65-F5344CB8AC3E}">
        <p14:creationId xmlns:p14="http://schemas.microsoft.com/office/powerpoint/2010/main" val="953584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4D2B73-FAA0-47F5-9149-DA30E51A3F4A}"/>
              </a:ext>
            </a:extLst>
          </p:cNvPr>
          <p:cNvSpPr/>
          <p:nvPr>
            <p:custDataLst>
              <p:tags r:id="rId2"/>
            </p:custDataLst>
          </p:nvPr>
        </p:nvSpPr>
        <p:spPr>
          <a:xfrm>
            <a:off x="787399" y="3850953"/>
            <a:ext cx="7569202" cy="1217128"/>
          </a:xfrm>
          <a:prstGeom prst="rect">
            <a:avLst/>
          </a:prstGeom>
        </p:spPr>
        <p:txBody>
          <a:bodyPr wrap="square">
            <a:spAutoFit/>
          </a:bodyPr>
          <a:lstStyle/>
          <a:p>
            <a:pPr>
              <a:lnSpc>
                <a:spcPct val="125000"/>
              </a:lnSpc>
            </a:pPr>
            <a:r>
              <a:rPr lang="zh-CN" altLang="en-US" sz="2000" b="1" dirty="0"/>
              <a:t>不足：</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划分阶段时没有考虑阶段间通信开销的影响</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没有对</a:t>
            </a:r>
            <a:r>
              <a:rPr lang="en-US" altLang="zh-CN" sz="2000" dirty="0">
                <a:solidFill>
                  <a:srgbClr val="000000"/>
                </a:solidFill>
                <a:latin typeface="Merriweather" panose="00000500000000000000" pitchFamily="2" charset="0"/>
              </a:rPr>
              <a:t>micro-batch</a:t>
            </a:r>
            <a:r>
              <a:rPr lang="zh-CN" altLang="en-US" sz="2000" dirty="0">
                <a:solidFill>
                  <a:srgbClr val="000000"/>
                </a:solidFill>
                <a:latin typeface="Merriweather" panose="00000500000000000000" pitchFamily="2" charset="0"/>
              </a:rPr>
              <a:t>的大小进行优化（需要手动设置）</a:t>
            </a:r>
            <a:endParaRPr lang="en-US" altLang="zh-CN" sz="2000" dirty="0">
              <a:solidFill>
                <a:srgbClr val="000000"/>
              </a:solidFill>
              <a:latin typeface="Merriweather" panose="00000500000000000000" pitchFamily="2" charset="0"/>
            </a:endParaRPr>
          </a:p>
        </p:txBody>
      </p:sp>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3"/>
            </p:custDataLst>
          </p:nvPr>
        </p:nvSpPr>
        <p:spPr/>
        <p:txBody>
          <a:bodyPr/>
          <a:lstStyle/>
          <a:p>
            <a:r>
              <a:rPr lang="en-US" altLang="zh-CN"/>
              <a:t>22</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4"/>
            </p:custDataLst>
          </p:nvPr>
        </p:nvSpPr>
        <p:spPr/>
        <p:txBody>
          <a:bodyPr/>
          <a:lstStyle/>
          <a:p>
            <a:r>
              <a:rPr lang="zh-CN" altLang="en-US" dirty="0"/>
              <a:t>总结</a:t>
            </a:r>
          </a:p>
        </p:txBody>
      </p:sp>
      <p:sp>
        <p:nvSpPr>
          <p:cNvPr id="4" name="矩形 3">
            <a:extLst>
              <a:ext uri="{FF2B5EF4-FFF2-40B4-BE49-F238E27FC236}">
                <a16:creationId xmlns:a16="http://schemas.microsoft.com/office/drawing/2014/main" id="{193753FA-E741-47F3-8F6C-E04474532DA0}"/>
              </a:ext>
            </a:extLst>
          </p:cNvPr>
          <p:cNvSpPr/>
          <p:nvPr>
            <p:custDataLst>
              <p:tags r:id="rId5"/>
            </p:custDataLst>
          </p:nvPr>
        </p:nvSpPr>
        <p:spPr>
          <a:xfrm>
            <a:off x="787399" y="1381556"/>
            <a:ext cx="7569202" cy="1601849"/>
          </a:xfrm>
          <a:prstGeom prst="rect">
            <a:avLst/>
          </a:prstGeom>
        </p:spPr>
        <p:txBody>
          <a:bodyPr wrap="square">
            <a:spAutoFit/>
          </a:bodyPr>
          <a:lstStyle/>
          <a:p>
            <a:pPr>
              <a:lnSpc>
                <a:spcPct val="125000"/>
              </a:lnSpc>
            </a:pPr>
            <a:r>
              <a:rPr lang="zh-CN" altLang="en-US" sz="2000" b="1" dirty="0"/>
              <a:t>优点：</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算子内并行方式多样，且自动求解</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将已有模型并行方法统一，适用于不同的模型结构和集群配置</a:t>
            </a:r>
            <a:endParaRPr lang="en-US" altLang="zh-CN" sz="2000" dirty="0">
              <a:solidFill>
                <a:srgbClr val="000000"/>
              </a:solidFill>
              <a:latin typeface="Merriweather" panose="00000500000000000000" pitchFamily="2" charset="0"/>
            </a:endParaRPr>
          </a:p>
          <a:p>
            <a:pPr marL="342900" indent="-342900">
              <a:lnSpc>
                <a:spcPct val="125000"/>
              </a:lnSpc>
              <a:buFont typeface="Arial" panose="020B0604020202020204" pitchFamily="34" charset="0"/>
              <a:buChar char="•"/>
            </a:pPr>
            <a:r>
              <a:rPr lang="zh-CN" altLang="en-US" sz="2000" dirty="0">
                <a:solidFill>
                  <a:srgbClr val="000000"/>
                </a:solidFill>
                <a:latin typeface="Merriweather" panose="00000500000000000000" pitchFamily="2" charset="0"/>
              </a:rPr>
              <a:t>工程方面易于使用</a:t>
            </a:r>
            <a:endParaRPr lang="en-US" altLang="zh-CN" sz="2000" dirty="0">
              <a:solidFill>
                <a:srgbClr val="000000"/>
              </a:solidFill>
              <a:latin typeface="Merriweather" panose="00000500000000000000" pitchFamily="2" charset="0"/>
            </a:endParaRPr>
          </a:p>
        </p:txBody>
      </p:sp>
    </p:spTree>
    <p:custDataLst>
      <p:tags r:id="rId1"/>
    </p:custDataLst>
    <p:extLst>
      <p:ext uri="{BB962C8B-B14F-4D97-AF65-F5344CB8AC3E}">
        <p14:creationId xmlns:p14="http://schemas.microsoft.com/office/powerpoint/2010/main" val="42251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r>
              <a:rPr lang="en-US" altLang="zh-CN"/>
              <a:t>36</a:t>
            </a:r>
            <a:endParaRPr lang="zh-CN" altLang="en-US" dirty="0"/>
          </a:p>
        </p:txBody>
      </p:sp>
    </p:spTree>
    <p:extLst>
      <p:ext uri="{BB962C8B-B14F-4D97-AF65-F5344CB8AC3E}">
        <p14:creationId xmlns:p14="http://schemas.microsoft.com/office/powerpoint/2010/main" val="86215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4</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kumimoji="1" lang="zh-CN" altLang="en-US" dirty="0"/>
              <a:t>深度学习模型训练问题</a:t>
            </a:r>
            <a:r>
              <a:rPr kumimoji="1" lang="en-US" altLang="zh-CN" dirty="0"/>
              <a:t>——</a:t>
            </a:r>
            <a:r>
              <a:rPr kumimoji="1" lang="zh-CN" altLang="en-US" dirty="0"/>
              <a:t>语言模型</a:t>
            </a:r>
          </a:p>
        </p:txBody>
      </p:sp>
      <p:sp>
        <p:nvSpPr>
          <p:cNvPr id="34" name="矩形 33">
            <a:extLst>
              <a:ext uri="{FF2B5EF4-FFF2-40B4-BE49-F238E27FC236}">
                <a16:creationId xmlns:a16="http://schemas.microsoft.com/office/drawing/2014/main" id="{01941D0C-39F8-29E5-6BE7-B5113B2B003A}"/>
              </a:ext>
            </a:extLst>
          </p:cNvPr>
          <p:cNvSpPr/>
          <p:nvPr>
            <p:custDataLst>
              <p:tags r:id="rId4"/>
            </p:custDataLst>
          </p:nvPr>
        </p:nvSpPr>
        <p:spPr>
          <a:xfrm>
            <a:off x="428281" y="981095"/>
            <a:ext cx="7193525" cy="831894"/>
          </a:xfrm>
          <a:prstGeom prst="rect">
            <a:avLst/>
          </a:prstGeom>
        </p:spPr>
        <p:txBody>
          <a:bodyPr wrap="square">
            <a:spAutoFit/>
          </a:bodyPr>
          <a:lstStyle/>
          <a:p>
            <a:pPr>
              <a:lnSpc>
                <a:spcPct val="125000"/>
              </a:lnSpc>
            </a:pPr>
            <a:r>
              <a:rPr lang="zh-CN" altLang="en-US" sz="2000" b="1" dirty="0"/>
              <a:t>深度学习模型的训练问题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p:txBody>
      </p:sp>
      <p:pic>
        <p:nvPicPr>
          <p:cNvPr id="7" name="图片 6" descr="图表, 折线图&#10;&#10;描述已自动生成">
            <a:extLst>
              <a:ext uri="{FF2B5EF4-FFF2-40B4-BE49-F238E27FC236}">
                <a16:creationId xmlns:a16="http://schemas.microsoft.com/office/drawing/2014/main" id="{EE8B708D-F66A-4ADB-9D35-13E308401E99}"/>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1019795" y="1812989"/>
            <a:ext cx="7104410" cy="4465424"/>
          </a:xfrm>
          <a:prstGeom prst="rect">
            <a:avLst/>
          </a:prstGeom>
        </p:spPr>
      </p:pic>
    </p:spTree>
    <p:custDataLst>
      <p:tags r:id="rId1"/>
    </p:custDataLst>
    <p:extLst>
      <p:ext uri="{BB962C8B-B14F-4D97-AF65-F5344CB8AC3E}">
        <p14:creationId xmlns:p14="http://schemas.microsoft.com/office/powerpoint/2010/main" val="427231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r>
              <a:rPr lang="en-US" altLang="zh-CN"/>
              <a:t>5</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深度学习模型训练问题</a:t>
            </a:r>
            <a:r>
              <a:rPr kumimoji="1" lang="en-US" altLang="zh-CN" dirty="0"/>
              <a:t>——</a:t>
            </a:r>
            <a:r>
              <a:rPr lang="zh-CN" altLang="en-US" dirty="0"/>
              <a:t>计算机视觉模型</a:t>
            </a:r>
            <a:endParaRPr kumimoji="1" lang="zh-CN" altLang="en-US" dirty="0"/>
          </a:p>
        </p:txBody>
      </p:sp>
      <p:sp>
        <p:nvSpPr>
          <p:cNvPr id="4" name="矩形 3">
            <a:extLst>
              <a:ext uri="{FF2B5EF4-FFF2-40B4-BE49-F238E27FC236}">
                <a16:creationId xmlns:a16="http://schemas.microsoft.com/office/drawing/2014/main" id="{8C55BCF4-59B6-349C-9A43-77A702B9048C}"/>
              </a:ext>
            </a:extLst>
          </p:cNvPr>
          <p:cNvSpPr/>
          <p:nvPr/>
        </p:nvSpPr>
        <p:spPr>
          <a:xfrm>
            <a:off x="428281" y="981095"/>
            <a:ext cx="7392245" cy="1216615"/>
          </a:xfrm>
          <a:prstGeom prst="rect">
            <a:avLst/>
          </a:prstGeom>
        </p:spPr>
        <p:txBody>
          <a:bodyPr wrap="square">
            <a:spAutoFit/>
          </a:bodyPr>
          <a:lstStyle/>
          <a:p>
            <a:pPr>
              <a:lnSpc>
                <a:spcPct val="125000"/>
              </a:lnSpc>
            </a:pPr>
            <a:r>
              <a:rPr lang="zh-CN" altLang="en-US" sz="2000" b="1" dirty="0"/>
              <a:t>深度学习模型的训练问题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a:p>
            <a:pPr marL="342900" indent="-342900">
              <a:lnSpc>
                <a:spcPct val="125000"/>
              </a:lnSpc>
              <a:buFont typeface="Arial" panose="020B0604020202020204" pitchFamily="34" charset="0"/>
              <a:buChar char="•"/>
            </a:pPr>
            <a:r>
              <a:rPr lang="zh-CN" altLang="en-US" sz="2000" dirty="0"/>
              <a:t>参数越来越多，训练所需时间显著增长</a:t>
            </a:r>
            <a:endParaRPr lang="en-US" altLang="zh-CN" sz="2000" dirty="0"/>
          </a:p>
        </p:txBody>
      </p:sp>
      <p:pic>
        <p:nvPicPr>
          <p:cNvPr id="5" name="图片 4">
            <a:extLst>
              <a:ext uri="{FF2B5EF4-FFF2-40B4-BE49-F238E27FC236}">
                <a16:creationId xmlns:a16="http://schemas.microsoft.com/office/drawing/2014/main" id="{72915AEC-7C87-31DB-8AED-A3F24432E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7158" y="2337427"/>
            <a:ext cx="4889684" cy="3584147"/>
          </a:xfrm>
          <a:prstGeom prst="rect">
            <a:avLst/>
          </a:prstGeom>
        </p:spPr>
      </p:pic>
      <p:sp>
        <p:nvSpPr>
          <p:cNvPr id="6" name="矩形 5">
            <a:extLst>
              <a:ext uri="{FF2B5EF4-FFF2-40B4-BE49-F238E27FC236}">
                <a16:creationId xmlns:a16="http://schemas.microsoft.com/office/drawing/2014/main" id="{33D3BE9D-F87F-416C-9B57-EC60F64047B2}"/>
              </a:ext>
            </a:extLst>
          </p:cNvPr>
          <p:cNvSpPr/>
          <p:nvPr/>
        </p:nvSpPr>
        <p:spPr>
          <a:xfrm>
            <a:off x="6597574" y="2825983"/>
            <a:ext cx="838536" cy="448584"/>
          </a:xfrm>
          <a:prstGeom prst="rect">
            <a:avLst/>
          </a:prstGeom>
        </p:spPr>
        <p:txBody>
          <a:bodyPr wrap="square">
            <a:spAutoFit/>
          </a:bodyPr>
          <a:lstStyle/>
          <a:p>
            <a:pPr algn="ctr">
              <a:lnSpc>
                <a:spcPct val="125000"/>
              </a:lnSpc>
            </a:pPr>
            <a:r>
              <a:rPr lang="en-US" altLang="zh-CN" sz="2000" dirty="0">
                <a:solidFill>
                  <a:srgbClr val="FF0000"/>
                </a:solidFill>
              </a:rPr>
              <a:t>82.7%</a:t>
            </a:r>
          </a:p>
        </p:txBody>
      </p:sp>
      <p:sp>
        <p:nvSpPr>
          <p:cNvPr id="8" name="矩形 7">
            <a:extLst>
              <a:ext uri="{FF2B5EF4-FFF2-40B4-BE49-F238E27FC236}">
                <a16:creationId xmlns:a16="http://schemas.microsoft.com/office/drawing/2014/main" id="{438D3E5E-2F53-48B1-9ED9-59EA2899CD4F}"/>
              </a:ext>
            </a:extLst>
          </p:cNvPr>
          <p:cNvSpPr/>
          <p:nvPr/>
        </p:nvSpPr>
        <p:spPr>
          <a:xfrm>
            <a:off x="6597574" y="4616507"/>
            <a:ext cx="838536" cy="448584"/>
          </a:xfrm>
          <a:prstGeom prst="rect">
            <a:avLst/>
          </a:prstGeom>
        </p:spPr>
        <p:txBody>
          <a:bodyPr wrap="square">
            <a:spAutoFit/>
          </a:bodyPr>
          <a:lstStyle/>
          <a:p>
            <a:pPr algn="ctr">
              <a:lnSpc>
                <a:spcPct val="125000"/>
              </a:lnSpc>
            </a:pPr>
            <a:r>
              <a:rPr lang="en-US" altLang="zh-CN" sz="2000" dirty="0">
                <a:solidFill>
                  <a:srgbClr val="FF0000"/>
                </a:solidFill>
              </a:rPr>
              <a:t>74.8%</a:t>
            </a:r>
          </a:p>
        </p:txBody>
      </p:sp>
      <p:sp>
        <p:nvSpPr>
          <p:cNvPr id="9" name="矩形 8">
            <a:extLst>
              <a:ext uri="{FF2B5EF4-FFF2-40B4-BE49-F238E27FC236}">
                <a16:creationId xmlns:a16="http://schemas.microsoft.com/office/drawing/2014/main" id="{E3681299-ED48-4D6B-889B-E85282BB7C47}"/>
              </a:ext>
            </a:extLst>
          </p:cNvPr>
          <p:cNvSpPr/>
          <p:nvPr/>
        </p:nvSpPr>
        <p:spPr>
          <a:xfrm>
            <a:off x="7720718" y="2825983"/>
            <a:ext cx="838536" cy="448584"/>
          </a:xfrm>
          <a:prstGeom prst="rect">
            <a:avLst/>
          </a:prstGeom>
        </p:spPr>
        <p:txBody>
          <a:bodyPr wrap="square">
            <a:spAutoFit/>
          </a:bodyPr>
          <a:lstStyle/>
          <a:p>
            <a:pPr algn="ctr">
              <a:lnSpc>
                <a:spcPct val="125000"/>
              </a:lnSpc>
            </a:pPr>
            <a:r>
              <a:rPr lang="en-US" altLang="zh-CN" sz="2000" dirty="0">
                <a:solidFill>
                  <a:srgbClr val="FF0000"/>
                </a:solidFill>
              </a:rPr>
              <a:t>140M</a:t>
            </a:r>
          </a:p>
        </p:txBody>
      </p:sp>
      <p:sp>
        <p:nvSpPr>
          <p:cNvPr id="10" name="矩形 9">
            <a:extLst>
              <a:ext uri="{FF2B5EF4-FFF2-40B4-BE49-F238E27FC236}">
                <a16:creationId xmlns:a16="http://schemas.microsoft.com/office/drawing/2014/main" id="{2C3C82EE-2404-4F0F-9093-81F711DB0D47}"/>
              </a:ext>
            </a:extLst>
          </p:cNvPr>
          <p:cNvSpPr/>
          <p:nvPr/>
        </p:nvSpPr>
        <p:spPr>
          <a:xfrm>
            <a:off x="7720718" y="4616507"/>
            <a:ext cx="838536" cy="448584"/>
          </a:xfrm>
          <a:prstGeom prst="rect">
            <a:avLst/>
          </a:prstGeom>
        </p:spPr>
        <p:txBody>
          <a:bodyPr wrap="square">
            <a:spAutoFit/>
          </a:bodyPr>
          <a:lstStyle/>
          <a:p>
            <a:pPr algn="ctr">
              <a:lnSpc>
                <a:spcPct val="125000"/>
              </a:lnSpc>
            </a:pPr>
            <a:r>
              <a:rPr lang="en-US" altLang="zh-CN" sz="2000" dirty="0">
                <a:solidFill>
                  <a:srgbClr val="FF0000"/>
                </a:solidFill>
              </a:rPr>
              <a:t>4M</a:t>
            </a:r>
          </a:p>
        </p:txBody>
      </p:sp>
      <p:sp>
        <p:nvSpPr>
          <p:cNvPr id="11" name="箭头: 上 10">
            <a:extLst>
              <a:ext uri="{FF2B5EF4-FFF2-40B4-BE49-F238E27FC236}">
                <a16:creationId xmlns:a16="http://schemas.microsoft.com/office/drawing/2014/main" id="{0E4F1E48-03EF-491B-BF69-24FDF0F658EB}"/>
              </a:ext>
            </a:extLst>
          </p:cNvPr>
          <p:cNvSpPr/>
          <p:nvPr/>
        </p:nvSpPr>
        <p:spPr>
          <a:xfrm>
            <a:off x="7442552" y="3274567"/>
            <a:ext cx="284608" cy="1341940"/>
          </a:xfrm>
          <a:prstGeom prst="upArrow">
            <a:avLst>
              <a:gd name="adj1" fmla="val 50000"/>
              <a:gd name="adj2" fmla="val 9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8098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6</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en-US" altLang="zh-CN" dirty="0"/>
              <a:t>Inter- and Intra-Operator Parallelism </a:t>
            </a:r>
            <a:endParaRPr kumimoji="1" lang="zh-CN" altLang="en-US" dirty="0"/>
          </a:p>
        </p:txBody>
      </p:sp>
      <p:pic>
        <p:nvPicPr>
          <p:cNvPr id="12" name="图片 11">
            <a:extLst>
              <a:ext uri="{FF2B5EF4-FFF2-40B4-BE49-F238E27FC236}">
                <a16:creationId xmlns:a16="http://schemas.microsoft.com/office/drawing/2014/main" id="{20D81C1E-7A6C-4646-8F41-222EA1BD9DD3}"/>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94221" y="1028647"/>
            <a:ext cx="8755557" cy="4927169"/>
          </a:xfrm>
          <a:prstGeom prst="rect">
            <a:avLst/>
          </a:prstGeom>
        </p:spPr>
      </p:pic>
    </p:spTree>
    <p:custDataLst>
      <p:tags r:id="rId1"/>
    </p:custDataLst>
    <p:extLst>
      <p:ext uri="{BB962C8B-B14F-4D97-AF65-F5344CB8AC3E}">
        <p14:creationId xmlns:p14="http://schemas.microsoft.com/office/powerpoint/2010/main" val="385054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6</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r>
              <a:rPr lang="en-US" altLang="zh-CN" dirty="0"/>
              <a:t>Inter- and Intra-Operator Parallelism </a:t>
            </a:r>
            <a:endParaRPr kumimoji="1" lang="zh-CN" altLang="en-US" dirty="0"/>
          </a:p>
        </p:txBody>
      </p:sp>
      <p:pic>
        <p:nvPicPr>
          <p:cNvPr id="12" name="图片 11">
            <a:extLst>
              <a:ext uri="{FF2B5EF4-FFF2-40B4-BE49-F238E27FC236}">
                <a16:creationId xmlns:a16="http://schemas.microsoft.com/office/drawing/2014/main" id="{20D81C1E-7A6C-4646-8F41-222EA1BD9DD3}"/>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94221" y="1028647"/>
            <a:ext cx="8755557" cy="4927169"/>
          </a:xfrm>
          <a:prstGeom prst="rect">
            <a:avLst/>
          </a:prstGeom>
        </p:spPr>
      </p:pic>
      <p:sp>
        <p:nvSpPr>
          <p:cNvPr id="5" name="对话气泡: 圆角矩形 4">
            <a:extLst>
              <a:ext uri="{FF2B5EF4-FFF2-40B4-BE49-F238E27FC236}">
                <a16:creationId xmlns:a16="http://schemas.microsoft.com/office/drawing/2014/main" id="{0ECCBBA0-37FE-4159-AAF0-5EB2E5034FA1}"/>
              </a:ext>
            </a:extLst>
          </p:cNvPr>
          <p:cNvSpPr/>
          <p:nvPr>
            <p:custDataLst>
              <p:tags r:id="rId5"/>
            </p:custDataLst>
          </p:nvPr>
        </p:nvSpPr>
        <p:spPr>
          <a:xfrm>
            <a:off x="194221" y="3309668"/>
            <a:ext cx="1045107" cy="365125"/>
          </a:xfrm>
          <a:prstGeom prst="wedgeRoundRectCallout">
            <a:avLst>
              <a:gd name="adj1" fmla="val -22602"/>
              <a:gd name="adj2" fmla="val -164674"/>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训练数据</a:t>
            </a:r>
            <a:endParaRPr lang="zh-CN" altLang="en-US" sz="1600" dirty="0">
              <a:solidFill>
                <a:srgbClr val="FF0000"/>
              </a:solidFill>
              <a:latin typeface="-apple-system"/>
            </a:endParaRPr>
          </a:p>
        </p:txBody>
      </p:sp>
      <p:sp>
        <p:nvSpPr>
          <p:cNvPr id="6" name="对话气泡: 圆角矩形 5">
            <a:extLst>
              <a:ext uri="{FF2B5EF4-FFF2-40B4-BE49-F238E27FC236}">
                <a16:creationId xmlns:a16="http://schemas.microsoft.com/office/drawing/2014/main" id="{219590D2-9F7E-4DC1-93B7-93DE6EF993CA}"/>
              </a:ext>
            </a:extLst>
          </p:cNvPr>
          <p:cNvSpPr/>
          <p:nvPr>
            <p:custDataLst>
              <p:tags r:id="rId6"/>
            </p:custDataLst>
          </p:nvPr>
        </p:nvSpPr>
        <p:spPr>
          <a:xfrm>
            <a:off x="2460093" y="3309667"/>
            <a:ext cx="1045107" cy="365125"/>
          </a:xfrm>
          <a:prstGeom prst="wedgeRoundRectCallout">
            <a:avLst>
              <a:gd name="adj1" fmla="val -22602"/>
              <a:gd name="adj2" fmla="val -164674"/>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矩阵乘法</a:t>
            </a:r>
            <a:endParaRPr lang="zh-CN" altLang="en-US" sz="1600" dirty="0">
              <a:solidFill>
                <a:srgbClr val="FF0000"/>
              </a:solidFill>
              <a:latin typeface="-apple-system"/>
            </a:endParaRPr>
          </a:p>
        </p:txBody>
      </p:sp>
      <p:sp>
        <p:nvSpPr>
          <p:cNvPr id="7" name="对话气泡: 圆角矩形 6">
            <a:extLst>
              <a:ext uri="{FF2B5EF4-FFF2-40B4-BE49-F238E27FC236}">
                <a16:creationId xmlns:a16="http://schemas.microsoft.com/office/drawing/2014/main" id="{79C4E6C0-68E5-46AD-9B1D-23503D06561A}"/>
              </a:ext>
            </a:extLst>
          </p:cNvPr>
          <p:cNvSpPr/>
          <p:nvPr>
            <p:custDataLst>
              <p:tags r:id="rId7"/>
            </p:custDataLst>
          </p:nvPr>
        </p:nvSpPr>
        <p:spPr>
          <a:xfrm>
            <a:off x="2905791" y="1804032"/>
            <a:ext cx="1045107" cy="365125"/>
          </a:xfrm>
          <a:prstGeom prst="wedgeRoundRectCallout">
            <a:avLst>
              <a:gd name="adj1" fmla="val -78639"/>
              <a:gd name="adj2" fmla="val 59772"/>
              <a:gd name="adj3" fmla="val 16667"/>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121212"/>
                </a:solidFill>
                <a:latin typeface="-apple-system"/>
              </a:rPr>
              <a:t>模型权重</a:t>
            </a:r>
            <a:endParaRPr lang="zh-CN" altLang="en-US" sz="1600" dirty="0">
              <a:solidFill>
                <a:srgbClr val="FF0000"/>
              </a:solidFill>
              <a:latin typeface="-apple-system"/>
            </a:endParaRPr>
          </a:p>
        </p:txBody>
      </p:sp>
    </p:spTree>
    <p:custDataLst>
      <p:tags r:id="rId1"/>
    </p:custDataLst>
    <p:extLst>
      <p:ext uri="{BB962C8B-B14F-4D97-AF65-F5344CB8AC3E}">
        <p14:creationId xmlns:p14="http://schemas.microsoft.com/office/powerpoint/2010/main" val="171940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custDataLst>
              <p:tags r:id="rId2"/>
            </p:custDataLst>
          </p:nvPr>
        </p:nvSpPr>
        <p:spPr/>
        <p:txBody>
          <a:bodyPr/>
          <a:lstStyle/>
          <a:p>
            <a:r>
              <a:rPr lang="en-US" altLang="zh-CN"/>
              <a:t>7</a:t>
            </a:r>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custDataLst>
              <p:tags r:id="rId3"/>
            </p:custDataLst>
          </p:nvPr>
        </p:nvSpPr>
        <p:spPr/>
        <p:txBody>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MLP</a:t>
            </a:r>
            <a:r>
              <a:rPr lang="zh-CN" altLang="en-US" sz="2800" b="1" spc="200" dirty="0">
                <a:solidFill>
                  <a:schemeClr val="bg1"/>
                </a:solidFill>
                <a:latin typeface="Calibri" panose="020F0502020204030204" pitchFamily="34" charset="0"/>
                <a:ea typeface="微软雅黑" panose="020B0503020204020204" pitchFamily="34" charset="-122"/>
              </a:rPr>
              <a:t>的算子并行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张量划分</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AE1E60C6-9EBD-427F-A8D2-7CB222980E97}"/>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p:blipFill>
        <p:spPr>
          <a:xfrm>
            <a:off x="1440535" y="3198320"/>
            <a:ext cx="6262929" cy="1172862"/>
          </a:xfrm>
          <a:prstGeom prst="rect">
            <a:avLst/>
          </a:prstGeom>
        </p:spPr>
      </p:pic>
      <p:pic>
        <p:nvPicPr>
          <p:cNvPr id="9" name="图片 8">
            <a:extLst>
              <a:ext uri="{FF2B5EF4-FFF2-40B4-BE49-F238E27FC236}">
                <a16:creationId xmlns:a16="http://schemas.microsoft.com/office/drawing/2014/main" id="{3FDF460B-3FA8-4ECF-BD9B-D54A115D1F80}"/>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rcRect/>
          <a:stretch/>
        </p:blipFill>
        <p:spPr>
          <a:xfrm>
            <a:off x="889378" y="4695971"/>
            <a:ext cx="7365244" cy="1284463"/>
          </a:xfrm>
          <a:prstGeom prst="rect">
            <a:avLst/>
          </a:prstGeom>
        </p:spPr>
      </p:pic>
      <p:pic>
        <p:nvPicPr>
          <p:cNvPr id="10" name="图片 9">
            <a:extLst>
              <a:ext uri="{FF2B5EF4-FFF2-40B4-BE49-F238E27FC236}">
                <a16:creationId xmlns:a16="http://schemas.microsoft.com/office/drawing/2014/main" id="{EC0A0984-F3CC-44B2-B4F5-A0557DEC36A3}"/>
              </a:ext>
            </a:extLst>
          </p:cNvPr>
          <p:cNvPicPr>
            <a:picLocks noChangeAspect="1"/>
          </p:cNvPicPr>
          <p:nvPr>
            <p:custDataLst>
              <p:tags r:id="rId6"/>
            </p:custDataLst>
          </p:nvPr>
        </p:nvPicPr>
        <p:blipFill rotWithShape="1">
          <a:blip r:embed="rId11">
            <a:extLst>
              <a:ext uri="{28A0092B-C50C-407E-A947-70E740481C1C}">
                <a14:useLocalDpi xmlns:a14="http://schemas.microsoft.com/office/drawing/2010/main" val="0"/>
              </a:ext>
            </a:extLst>
          </a:blip>
          <a:srcRect l="33302" t="18903" r="33962" b="51761"/>
          <a:stretch/>
        </p:blipFill>
        <p:spPr>
          <a:xfrm>
            <a:off x="2760887" y="1087778"/>
            <a:ext cx="2993366" cy="1509623"/>
          </a:xfrm>
          <a:prstGeom prst="rect">
            <a:avLst/>
          </a:prstGeom>
        </p:spPr>
      </p:pic>
    </p:spTree>
    <p:custDataLst>
      <p:tags r:id="rId1"/>
    </p:custDataLst>
    <p:extLst>
      <p:ext uri="{BB962C8B-B14F-4D97-AF65-F5344CB8AC3E}">
        <p14:creationId xmlns:p14="http://schemas.microsoft.com/office/powerpoint/2010/main" val="3847839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SHAPEID" val=" 34"/>
</p:tagLst>
</file>

<file path=ppt/tags/tag100.xml><?xml version="1.0" encoding="utf-8"?>
<p:tagLst xmlns:a="http://schemas.openxmlformats.org/drawingml/2006/main" xmlns:r="http://schemas.openxmlformats.org/officeDocument/2006/relationships" xmlns:p="http://schemas.openxmlformats.org/presentationml/2006/main">
  <p:tag name="TIMING" val="|0.3|0"/>
</p:tagLst>
</file>

<file path=ppt/tags/tag101.xml><?xml version="1.0" encoding="utf-8"?>
<p:tagLst xmlns:a="http://schemas.openxmlformats.org/drawingml/2006/main" xmlns:r="http://schemas.openxmlformats.org/officeDocument/2006/relationships" xmlns:p="http://schemas.openxmlformats.org/presentationml/2006/main">
  <p:tag name="SHAPEID" val=" 2"/>
</p:tagLst>
</file>

<file path=ppt/tags/tag102.xml><?xml version="1.0" encoding="utf-8"?>
<p:tagLst xmlns:a="http://schemas.openxmlformats.org/drawingml/2006/main" xmlns:r="http://schemas.openxmlformats.org/officeDocument/2006/relationships" xmlns:p="http://schemas.openxmlformats.org/presentationml/2006/main">
  <p:tag name="SHAPEID" val=" 3"/>
</p:tagLst>
</file>

<file path=ppt/tags/tag103.xml><?xml version="1.0" encoding="utf-8"?>
<p:tagLst xmlns:a="http://schemas.openxmlformats.org/drawingml/2006/main" xmlns:r="http://schemas.openxmlformats.org/officeDocument/2006/relationships" xmlns:p="http://schemas.openxmlformats.org/presentationml/2006/main">
  <p:tag name="SHAPEID" val=" 5"/>
</p:tagLst>
</file>

<file path=ppt/tags/tag104.xml><?xml version="1.0" encoding="utf-8"?>
<p:tagLst xmlns:a="http://schemas.openxmlformats.org/drawingml/2006/main" xmlns:r="http://schemas.openxmlformats.org/officeDocument/2006/relationships" xmlns:p="http://schemas.openxmlformats.org/presentationml/2006/main">
  <p:tag name="SHAPEID" val=" 7"/>
</p:tagLst>
</file>

<file path=ppt/tags/tag105.xml><?xml version="1.0" encoding="utf-8"?>
<p:tagLst xmlns:a="http://schemas.openxmlformats.org/drawingml/2006/main" xmlns:r="http://schemas.openxmlformats.org/officeDocument/2006/relationships" xmlns:p="http://schemas.openxmlformats.org/presentationml/2006/main">
  <p:tag name="SHAPEID" val=" 8"/>
</p:tagLst>
</file>

<file path=ppt/tags/tag106.xml><?xml version="1.0" encoding="utf-8"?>
<p:tagLst xmlns:a="http://schemas.openxmlformats.org/drawingml/2006/main" xmlns:r="http://schemas.openxmlformats.org/officeDocument/2006/relationships" xmlns:p="http://schemas.openxmlformats.org/presentationml/2006/main">
  <p:tag name="TIMING" val="|0.3|0"/>
</p:tagLst>
</file>

<file path=ppt/tags/tag107.xml><?xml version="1.0" encoding="utf-8"?>
<p:tagLst xmlns:a="http://schemas.openxmlformats.org/drawingml/2006/main" xmlns:r="http://schemas.openxmlformats.org/officeDocument/2006/relationships" xmlns:p="http://schemas.openxmlformats.org/presentationml/2006/main">
  <p:tag name="SHAPEID" val=" 2"/>
</p:tagLst>
</file>

<file path=ppt/tags/tag108.xml><?xml version="1.0" encoding="utf-8"?>
<p:tagLst xmlns:a="http://schemas.openxmlformats.org/drawingml/2006/main" xmlns:r="http://schemas.openxmlformats.org/officeDocument/2006/relationships" xmlns:p="http://schemas.openxmlformats.org/presentationml/2006/main">
  <p:tag name="SHAPEID" val=" 3"/>
</p:tagLst>
</file>

<file path=ppt/tags/tag109.xml><?xml version="1.0" encoding="utf-8"?>
<p:tagLst xmlns:a="http://schemas.openxmlformats.org/drawingml/2006/main" xmlns:r="http://schemas.openxmlformats.org/officeDocument/2006/relationships" xmlns:p="http://schemas.openxmlformats.org/presentationml/2006/main">
  <p:tag name="SHAPEID" val=" 5"/>
</p:tagLst>
</file>

<file path=ppt/tags/tag11.xml><?xml version="1.0" encoding="utf-8"?>
<p:tagLst xmlns:a="http://schemas.openxmlformats.org/drawingml/2006/main" xmlns:r="http://schemas.openxmlformats.org/officeDocument/2006/relationships" xmlns:p="http://schemas.openxmlformats.org/presentationml/2006/main">
  <p:tag name="SHAPEID" val=" 36"/>
</p:tagLst>
</file>

<file path=ppt/tags/tag110.xml><?xml version="1.0" encoding="utf-8"?>
<p:tagLst xmlns:a="http://schemas.openxmlformats.org/drawingml/2006/main" xmlns:r="http://schemas.openxmlformats.org/officeDocument/2006/relationships" xmlns:p="http://schemas.openxmlformats.org/presentationml/2006/main">
  <p:tag name="SHAPEID" val=" 7"/>
</p:tagLst>
</file>

<file path=ppt/tags/tag111.xml><?xml version="1.0" encoding="utf-8"?>
<p:tagLst xmlns:a="http://schemas.openxmlformats.org/drawingml/2006/main" xmlns:r="http://schemas.openxmlformats.org/officeDocument/2006/relationships" xmlns:p="http://schemas.openxmlformats.org/presentationml/2006/main">
  <p:tag name="SHAPEID" val=" 8"/>
</p:tagLst>
</file>

<file path=ppt/tags/tag112.xml><?xml version="1.0" encoding="utf-8"?>
<p:tagLst xmlns:a="http://schemas.openxmlformats.org/drawingml/2006/main" xmlns:r="http://schemas.openxmlformats.org/officeDocument/2006/relationships" xmlns:p="http://schemas.openxmlformats.org/presentationml/2006/main">
  <p:tag name="SHAPEID" val=" 9"/>
</p:tagLst>
</file>

<file path=ppt/tags/tag113.xml><?xml version="1.0" encoding="utf-8"?>
<p:tagLst xmlns:a="http://schemas.openxmlformats.org/drawingml/2006/main" xmlns:r="http://schemas.openxmlformats.org/officeDocument/2006/relationships" xmlns:p="http://schemas.openxmlformats.org/presentationml/2006/main">
  <p:tag name="SHAPEID" val=" 10"/>
</p:tagLst>
</file>

<file path=ppt/tags/tag114.xml><?xml version="1.0" encoding="utf-8"?>
<p:tagLst xmlns:a="http://schemas.openxmlformats.org/drawingml/2006/main" xmlns:r="http://schemas.openxmlformats.org/officeDocument/2006/relationships" xmlns:p="http://schemas.openxmlformats.org/presentationml/2006/main">
  <p:tag name="TIMING" val="|0.3|0"/>
</p:tagLst>
</file>

<file path=ppt/tags/tag115.xml><?xml version="1.0" encoding="utf-8"?>
<p:tagLst xmlns:a="http://schemas.openxmlformats.org/drawingml/2006/main" xmlns:r="http://schemas.openxmlformats.org/officeDocument/2006/relationships" xmlns:p="http://schemas.openxmlformats.org/presentationml/2006/main">
  <p:tag name="TIMING" val="|0.3|0|0|0.5|0.4"/>
</p:tagLst>
</file>

<file path=ppt/tags/tag116.xml><?xml version="1.0" encoding="utf-8"?>
<p:tagLst xmlns:a="http://schemas.openxmlformats.org/drawingml/2006/main" xmlns:r="http://schemas.openxmlformats.org/officeDocument/2006/relationships" xmlns:p="http://schemas.openxmlformats.org/presentationml/2006/main">
  <p:tag name="SHAPEID" val=" 2"/>
</p:tagLst>
</file>

<file path=ppt/tags/tag117.xml><?xml version="1.0" encoding="utf-8"?>
<p:tagLst xmlns:a="http://schemas.openxmlformats.org/drawingml/2006/main" xmlns:r="http://schemas.openxmlformats.org/officeDocument/2006/relationships" xmlns:p="http://schemas.openxmlformats.org/presentationml/2006/main">
  <p:tag name="SHAPEID" val=" 3"/>
</p:tagLst>
</file>

<file path=ppt/tags/tag118.xml><?xml version="1.0" encoding="utf-8"?>
<p:tagLst xmlns:a="http://schemas.openxmlformats.org/drawingml/2006/main" xmlns:r="http://schemas.openxmlformats.org/officeDocument/2006/relationships" xmlns:p="http://schemas.openxmlformats.org/presentationml/2006/main">
  <p:tag name="SHAPEID" val=" 6"/>
</p:tagLst>
</file>

<file path=ppt/tags/tag119.xml><?xml version="1.0" encoding="utf-8"?>
<p:tagLst xmlns:a="http://schemas.openxmlformats.org/drawingml/2006/main" xmlns:r="http://schemas.openxmlformats.org/officeDocument/2006/relationships" xmlns:p="http://schemas.openxmlformats.org/presentationml/2006/main">
  <p:tag name="SHAPEID" val=" 8"/>
</p:tagLst>
</file>

<file path=ppt/tags/tag12.xml><?xml version="1.0" encoding="utf-8"?>
<p:tagLst xmlns:a="http://schemas.openxmlformats.org/drawingml/2006/main" xmlns:r="http://schemas.openxmlformats.org/officeDocument/2006/relationships" xmlns:p="http://schemas.openxmlformats.org/presentationml/2006/main">
  <p:tag name="TIMING" val="|0.3|0"/>
</p:tagLst>
</file>

<file path=ppt/tags/tag120.xml><?xml version="1.0" encoding="utf-8"?>
<p:tagLst xmlns:a="http://schemas.openxmlformats.org/drawingml/2006/main" xmlns:r="http://schemas.openxmlformats.org/officeDocument/2006/relationships" xmlns:p="http://schemas.openxmlformats.org/presentationml/2006/main">
  <p:tag name="SHAPEID" val=" 16"/>
</p:tagLst>
</file>

<file path=ppt/tags/tag121.xml><?xml version="1.0" encoding="utf-8"?>
<p:tagLst xmlns:a="http://schemas.openxmlformats.org/drawingml/2006/main" xmlns:r="http://schemas.openxmlformats.org/officeDocument/2006/relationships" xmlns:p="http://schemas.openxmlformats.org/presentationml/2006/main">
  <p:tag name="SHAPEID" val=" 39"/>
</p:tagLst>
</file>

<file path=ppt/tags/tag122.xml><?xml version="1.0" encoding="utf-8"?>
<p:tagLst xmlns:a="http://schemas.openxmlformats.org/drawingml/2006/main" xmlns:r="http://schemas.openxmlformats.org/officeDocument/2006/relationships" xmlns:p="http://schemas.openxmlformats.org/presentationml/2006/main">
  <p:tag name="SHAPEID" val=" 27"/>
</p:tagLst>
</file>

<file path=ppt/tags/tag123.xml><?xml version="1.0" encoding="utf-8"?>
<p:tagLst xmlns:a="http://schemas.openxmlformats.org/drawingml/2006/main" xmlns:r="http://schemas.openxmlformats.org/officeDocument/2006/relationships" xmlns:p="http://schemas.openxmlformats.org/presentationml/2006/main">
  <p:tag name="TIMING" val="|0.3|0|0|0.5|0.4"/>
</p:tagLst>
</file>

<file path=ppt/tags/tag124.xml><?xml version="1.0" encoding="utf-8"?>
<p:tagLst xmlns:a="http://schemas.openxmlformats.org/drawingml/2006/main" xmlns:r="http://schemas.openxmlformats.org/officeDocument/2006/relationships" xmlns:p="http://schemas.openxmlformats.org/presentationml/2006/main">
  <p:tag name="SHAPEID" val=" 2"/>
</p:tagLst>
</file>

<file path=ppt/tags/tag125.xml><?xml version="1.0" encoding="utf-8"?>
<p:tagLst xmlns:a="http://schemas.openxmlformats.org/drawingml/2006/main" xmlns:r="http://schemas.openxmlformats.org/officeDocument/2006/relationships" xmlns:p="http://schemas.openxmlformats.org/presentationml/2006/main">
  <p:tag name="SHAPEID" val=" 3"/>
</p:tagLst>
</file>

<file path=ppt/tags/tag126.xml><?xml version="1.0" encoding="utf-8"?>
<p:tagLst xmlns:a="http://schemas.openxmlformats.org/drawingml/2006/main" xmlns:r="http://schemas.openxmlformats.org/officeDocument/2006/relationships" xmlns:p="http://schemas.openxmlformats.org/presentationml/2006/main">
  <p:tag name="SHAPEID" val=" 6"/>
</p:tagLst>
</file>

<file path=ppt/tags/tag127.xml><?xml version="1.0" encoding="utf-8"?>
<p:tagLst xmlns:a="http://schemas.openxmlformats.org/drawingml/2006/main" xmlns:r="http://schemas.openxmlformats.org/officeDocument/2006/relationships" xmlns:p="http://schemas.openxmlformats.org/presentationml/2006/main">
  <p:tag name="SHAPEID" val=" 8"/>
</p:tagLst>
</file>

<file path=ppt/tags/tag128.xml><?xml version="1.0" encoding="utf-8"?>
<p:tagLst xmlns:a="http://schemas.openxmlformats.org/drawingml/2006/main" xmlns:r="http://schemas.openxmlformats.org/officeDocument/2006/relationships" xmlns:p="http://schemas.openxmlformats.org/presentationml/2006/main">
  <p:tag name="SHAPEID" val=" 16"/>
</p:tagLst>
</file>

<file path=ppt/tags/tag129.xml><?xml version="1.0" encoding="utf-8"?>
<p:tagLst xmlns:a="http://schemas.openxmlformats.org/drawingml/2006/main" xmlns:r="http://schemas.openxmlformats.org/officeDocument/2006/relationships" xmlns:p="http://schemas.openxmlformats.org/presentationml/2006/main">
  <p:tag name="SHAPEID" val=" 18"/>
</p:tagLst>
</file>

<file path=ppt/tags/tag13.xml><?xml version="1.0" encoding="utf-8"?>
<p:tagLst xmlns:a="http://schemas.openxmlformats.org/drawingml/2006/main" xmlns:r="http://schemas.openxmlformats.org/officeDocument/2006/relationships" xmlns:p="http://schemas.openxmlformats.org/presentationml/2006/main">
  <p:tag name="SHAPEID" val=" 2"/>
</p:tagLst>
</file>

<file path=ppt/tags/tag130.xml><?xml version="1.0" encoding="utf-8"?>
<p:tagLst xmlns:a="http://schemas.openxmlformats.org/drawingml/2006/main" xmlns:r="http://schemas.openxmlformats.org/officeDocument/2006/relationships" xmlns:p="http://schemas.openxmlformats.org/presentationml/2006/main">
  <p:tag name="SHAPEID" val=" 24"/>
</p:tagLst>
</file>

<file path=ppt/tags/tag131.xml><?xml version="1.0" encoding="utf-8"?>
<p:tagLst xmlns:a="http://schemas.openxmlformats.org/drawingml/2006/main" xmlns:r="http://schemas.openxmlformats.org/officeDocument/2006/relationships" xmlns:p="http://schemas.openxmlformats.org/presentationml/2006/main">
  <p:tag name="SHAPEID" val=" 33"/>
</p:tagLst>
</file>

<file path=ppt/tags/tag132.xml><?xml version="1.0" encoding="utf-8"?>
<p:tagLst xmlns:a="http://schemas.openxmlformats.org/drawingml/2006/main" xmlns:r="http://schemas.openxmlformats.org/officeDocument/2006/relationships" xmlns:p="http://schemas.openxmlformats.org/presentationml/2006/main">
  <p:tag name="SHAPEID" val=" 34"/>
</p:tagLst>
</file>

<file path=ppt/tags/tag133.xml><?xml version="1.0" encoding="utf-8"?>
<p:tagLst xmlns:a="http://schemas.openxmlformats.org/drawingml/2006/main" xmlns:r="http://schemas.openxmlformats.org/officeDocument/2006/relationships" xmlns:p="http://schemas.openxmlformats.org/presentationml/2006/main">
  <p:tag name="SHAPEID" val=" 39"/>
</p:tagLst>
</file>

<file path=ppt/tags/tag134.xml><?xml version="1.0" encoding="utf-8"?>
<p:tagLst xmlns:a="http://schemas.openxmlformats.org/drawingml/2006/main" xmlns:r="http://schemas.openxmlformats.org/officeDocument/2006/relationships" xmlns:p="http://schemas.openxmlformats.org/presentationml/2006/main">
  <p:tag name="SHAPEID" val=" 27"/>
</p:tagLst>
</file>

<file path=ppt/tags/tag135.xml><?xml version="1.0" encoding="utf-8"?>
<p:tagLst xmlns:a="http://schemas.openxmlformats.org/drawingml/2006/main" xmlns:r="http://schemas.openxmlformats.org/officeDocument/2006/relationships" xmlns:p="http://schemas.openxmlformats.org/presentationml/2006/main">
  <p:tag name="TIMING" val="|0.3|0|0|0.5|0.4"/>
</p:tagLst>
</file>

<file path=ppt/tags/tag136.xml><?xml version="1.0" encoding="utf-8"?>
<p:tagLst xmlns:a="http://schemas.openxmlformats.org/drawingml/2006/main" xmlns:r="http://schemas.openxmlformats.org/officeDocument/2006/relationships" xmlns:p="http://schemas.openxmlformats.org/presentationml/2006/main">
  <p:tag name="SHAPEID" val=" 2"/>
</p:tagLst>
</file>

<file path=ppt/tags/tag137.xml><?xml version="1.0" encoding="utf-8"?>
<p:tagLst xmlns:a="http://schemas.openxmlformats.org/drawingml/2006/main" xmlns:r="http://schemas.openxmlformats.org/officeDocument/2006/relationships" xmlns:p="http://schemas.openxmlformats.org/presentationml/2006/main">
  <p:tag name="SHAPEID" val=" 3"/>
</p:tagLst>
</file>

<file path=ppt/tags/tag138.xml><?xml version="1.0" encoding="utf-8"?>
<p:tagLst xmlns:a="http://schemas.openxmlformats.org/drawingml/2006/main" xmlns:r="http://schemas.openxmlformats.org/officeDocument/2006/relationships" xmlns:p="http://schemas.openxmlformats.org/presentationml/2006/main">
  <p:tag name="SHAPEID" val=" 6"/>
</p:tagLst>
</file>

<file path=ppt/tags/tag139.xml><?xml version="1.0" encoding="utf-8"?>
<p:tagLst xmlns:a="http://schemas.openxmlformats.org/drawingml/2006/main" xmlns:r="http://schemas.openxmlformats.org/officeDocument/2006/relationships" xmlns:p="http://schemas.openxmlformats.org/presentationml/2006/main">
  <p:tag name="SHAPEID" val=" 8"/>
</p:tagLst>
</file>

<file path=ppt/tags/tag14.xml><?xml version="1.0" encoding="utf-8"?>
<p:tagLst xmlns:a="http://schemas.openxmlformats.org/drawingml/2006/main" xmlns:r="http://schemas.openxmlformats.org/officeDocument/2006/relationships" xmlns:p="http://schemas.openxmlformats.org/presentationml/2006/main">
  <p:tag name="SHAPEID" val=" 3"/>
</p:tagLst>
</file>

<file path=ppt/tags/tag140.xml><?xml version="1.0" encoding="utf-8"?>
<p:tagLst xmlns:a="http://schemas.openxmlformats.org/drawingml/2006/main" xmlns:r="http://schemas.openxmlformats.org/officeDocument/2006/relationships" xmlns:p="http://schemas.openxmlformats.org/presentationml/2006/main">
  <p:tag name="SHAPEID" val=" 16"/>
</p:tagLst>
</file>

<file path=ppt/tags/tag141.xml><?xml version="1.0" encoding="utf-8"?>
<p:tagLst xmlns:a="http://schemas.openxmlformats.org/drawingml/2006/main" xmlns:r="http://schemas.openxmlformats.org/officeDocument/2006/relationships" xmlns:p="http://schemas.openxmlformats.org/presentationml/2006/main">
  <p:tag name="SHAPEID" val=" 20"/>
</p:tagLst>
</file>

<file path=ppt/tags/tag142.xml><?xml version="1.0" encoding="utf-8"?>
<p:tagLst xmlns:a="http://schemas.openxmlformats.org/drawingml/2006/main" xmlns:r="http://schemas.openxmlformats.org/officeDocument/2006/relationships" xmlns:p="http://schemas.openxmlformats.org/presentationml/2006/main">
  <p:tag name="SHAPEID" val=" 25"/>
</p:tagLst>
</file>

<file path=ppt/tags/tag143.xml><?xml version="1.0" encoding="utf-8"?>
<p:tagLst xmlns:a="http://schemas.openxmlformats.org/drawingml/2006/main" xmlns:r="http://schemas.openxmlformats.org/officeDocument/2006/relationships" xmlns:p="http://schemas.openxmlformats.org/presentationml/2006/main">
  <p:tag name="SHAPEID" val=" 33"/>
</p:tagLst>
</file>

<file path=ppt/tags/tag144.xml><?xml version="1.0" encoding="utf-8"?>
<p:tagLst xmlns:a="http://schemas.openxmlformats.org/drawingml/2006/main" xmlns:r="http://schemas.openxmlformats.org/officeDocument/2006/relationships" xmlns:p="http://schemas.openxmlformats.org/presentationml/2006/main">
  <p:tag name="SHAPEID" val=" 34"/>
</p:tagLst>
</file>

<file path=ppt/tags/tag145.xml><?xml version="1.0" encoding="utf-8"?>
<p:tagLst xmlns:a="http://schemas.openxmlformats.org/drawingml/2006/main" xmlns:r="http://schemas.openxmlformats.org/officeDocument/2006/relationships" xmlns:p="http://schemas.openxmlformats.org/presentationml/2006/main">
  <p:tag name="SHAPEID" val=" 39"/>
</p:tagLst>
</file>

<file path=ppt/tags/tag146.xml><?xml version="1.0" encoding="utf-8"?>
<p:tagLst xmlns:a="http://schemas.openxmlformats.org/drawingml/2006/main" xmlns:r="http://schemas.openxmlformats.org/officeDocument/2006/relationships" xmlns:p="http://schemas.openxmlformats.org/presentationml/2006/main">
  <p:tag name="SHAPEID" val=" 27"/>
</p:tagLst>
</file>

<file path=ppt/tags/tag147.xml><?xml version="1.0" encoding="utf-8"?>
<p:tagLst xmlns:a="http://schemas.openxmlformats.org/drawingml/2006/main" xmlns:r="http://schemas.openxmlformats.org/officeDocument/2006/relationships" xmlns:p="http://schemas.openxmlformats.org/presentationml/2006/main">
  <p:tag name="TIMING" val="|0.3|0|0|0.5|0.4"/>
</p:tagLst>
</file>

<file path=ppt/tags/tag148.xml><?xml version="1.0" encoding="utf-8"?>
<p:tagLst xmlns:a="http://schemas.openxmlformats.org/drawingml/2006/main" xmlns:r="http://schemas.openxmlformats.org/officeDocument/2006/relationships" xmlns:p="http://schemas.openxmlformats.org/presentationml/2006/main">
  <p:tag name="SHAPEID" val=" 2"/>
</p:tagLst>
</file>

<file path=ppt/tags/tag149.xml><?xml version="1.0" encoding="utf-8"?>
<p:tagLst xmlns:a="http://schemas.openxmlformats.org/drawingml/2006/main" xmlns:r="http://schemas.openxmlformats.org/officeDocument/2006/relationships" xmlns:p="http://schemas.openxmlformats.org/presentationml/2006/main">
  <p:tag name="SHAPEID" val=" 3"/>
</p:tagLst>
</file>

<file path=ppt/tags/tag15.xml><?xml version="1.0" encoding="utf-8"?>
<p:tagLst xmlns:a="http://schemas.openxmlformats.org/drawingml/2006/main" xmlns:r="http://schemas.openxmlformats.org/officeDocument/2006/relationships" xmlns:p="http://schemas.openxmlformats.org/presentationml/2006/main">
  <p:tag name="SHAPEID" val=" 12"/>
</p:tagLst>
</file>

<file path=ppt/tags/tag150.xml><?xml version="1.0" encoding="utf-8"?>
<p:tagLst xmlns:a="http://schemas.openxmlformats.org/drawingml/2006/main" xmlns:r="http://schemas.openxmlformats.org/officeDocument/2006/relationships" xmlns:p="http://schemas.openxmlformats.org/presentationml/2006/main">
  <p:tag name="SHAPEID" val=" 6"/>
</p:tagLst>
</file>

<file path=ppt/tags/tag151.xml><?xml version="1.0" encoding="utf-8"?>
<p:tagLst xmlns:a="http://schemas.openxmlformats.org/drawingml/2006/main" xmlns:r="http://schemas.openxmlformats.org/officeDocument/2006/relationships" xmlns:p="http://schemas.openxmlformats.org/presentationml/2006/main">
  <p:tag name="SHAPEID" val=" 8"/>
</p:tagLst>
</file>

<file path=ppt/tags/tag152.xml><?xml version="1.0" encoding="utf-8"?>
<p:tagLst xmlns:a="http://schemas.openxmlformats.org/drawingml/2006/main" xmlns:r="http://schemas.openxmlformats.org/officeDocument/2006/relationships" xmlns:p="http://schemas.openxmlformats.org/presentationml/2006/main">
  <p:tag name="SHAPEID" val=" 16"/>
</p:tagLst>
</file>

<file path=ppt/tags/tag153.xml><?xml version="1.0" encoding="utf-8"?>
<p:tagLst xmlns:a="http://schemas.openxmlformats.org/drawingml/2006/main" xmlns:r="http://schemas.openxmlformats.org/officeDocument/2006/relationships" xmlns:p="http://schemas.openxmlformats.org/presentationml/2006/main">
  <p:tag name="SHAPEID" val=" 22"/>
</p:tagLst>
</file>

<file path=ppt/tags/tag154.xml><?xml version="1.0" encoding="utf-8"?>
<p:tagLst xmlns:a="http://schemas.openxmlformats.org/drawingml/2006/main" xmlns:r="http://schemas.openxmlformats.org/officeDocument/2006/relationships" xmlns:p="http://schemas.openxmlformats.org/presentationml/2006/main">
  <p:tag name="SHAPEID" val=" 26"/>
</p:tagLst>
</file>

<file path=ppt/tags/tag155.xml><?xml version="1.0" encoding="utf-8"?>
<p:tagLst xmlns:a="http://schemas.openxmlformats.org/drawingml/2006/main" xmlns:r="http://schemas.openxmlformats.org/officeDocument/2006/relationships" xmlns:p="http://schemas.openxmlformats.org/presentationml/2006/main">
  <p:tag name="SHAPEID" val=" 33"/>
</p:tagLst>
</file>

<file path=ppt/tags/tag156.xml><?xml version="1.0" encoding="utf-8"?>
<p:tagLst xmlns:a="http://schemas.openxmlformats.org/drawingml/2006/main" xmlns:r="http://schemas.openxmlformats.org/officeDocument/2006/relationships" xmlns:p="http://schemas.openxmlformats.org/presentationml/2006/main">
  <p:tag name="SHAPEID" val=" 34"/>
</p:tagLst>
</file>

<file path=ppt/tags/tag157.xml><?xml version="1.0" encoding="utf-8"?>
<p:tagLst xmlns:a="http://schemas.openxmlformats.org/drawingml/2006/main" xmlns:r="http://schemas.openxmlformats.org/officeDocument/2006/relationships" xmlns:p="http://schemas.openxmlformats.org/presentationml/2006/main">
  <p:tag name="SHAPEID" val=" 39"/>
</p:tagLst>
</file>

<file path=ppt/tags/tag158.xml><?xml version="1.0" encoding="utf-8"?>
<p:tagLst xmlns:a="http://schemas.openxmlformats.org/drawingml/2006/main" xmlns:r="http://schemas.openxmlformats.org/officeDocument/2006/relationships" xmlns:p="http://schemas.openxmlformats.org/presentationml/2006/main">
  <p:tag name="SHAPEID" val=" 27"/>
</p:tagLst>
</file>

<file path=ppt/tags/tag159.xml><?xml version="1.0" encoding="utf-8"?>
<p:tagLst xmlns:a="http://schemas.openxmlformats.org/drawingml/2006/main" xmlns:r="http://schemas.openxmlformats.org/officeDocument/2006/relationships" xmlns:p="http://schemas.openxmlformats.org/presentationml/2006/main">
  <p:tag name="TIMING" val="|0.3|0|0|0.5|0.4"/>
</p:tagLst>
</file>

<file path=ppt/tags/tag16.xml><?xml version="1.0" encoding="utf-8"?>
<p:tagLst xmlns:a="http://schemas.openxmlformats.org/drawingml/2006/main" xmlns:r="http://schemas.openxmlformats.org/officeDocument/2006/relationships" xmlns:p="http://schemas.openxmlformats.org/presentationml/2006/main">
  <p:tag name="TIMING" val="|0.3|0"/>
</p:tagLst>
</file>

<file path=ppt/tags/tag160.xml><?xml version="1.0" encoding="utf-8"?>
<p:tagLst xmlns:a="http://schemas.openxmlformats.org/drawingml/2006/main" xmlns:r="http://schemas.openxmlformats.org/officeDocument/2006/relationships" xmlns:p="http://schemas.openxmlformats.org/presentationml/2006/main">
  <p:tag name="SHAPEID" val=" 2"/>
</p:tagLst>
</file>

<file path=ppt/tags/tag161.xml><?xml version="1.0" encoding="utf-8"?>
<p:tagLst xmlns:a="http://schemas.openxmlformats.org/drawingml/2006/main" xmlns:r="http://schemas.openxmlformats.org/officeDocument/2006/relationships" xmlns:p="http://schemas.openxmlformats.org/presentationml/2006/main">
  <p:tag name="SHAPEID" val=" 3"/>
</p:tagLst>
</file>

<file path=ppt/tags/tag162.xml><?xml version="1.0" encoding="utf-8"?>
<p:tagLst xmlns:a="http://schemas.openxmlformats.org/drawingml/2006/main" xmlns:r="http://schemas.openxmlformats.org/officeDocument/2006/relationships" xmlns:p="http://schemas.openxmlformats.org/presentationml/2006/main">
  <p:tag name="SHAPEID" val=" 6"/>
</p:tagLst>
</file>

<file path=ppt/tags/tag163.xml><?xml version="1.0" encoding="utf-8"?>
<p:tagLst xmlns:a="http://schemas.openxmlformats.org/drawingml/2006/main" xmlns:r="http://schemas.openxmlformats.org/officeDocument/2006/relationships" xmlns:p="http://schemas.openxmlformats.org/presentationml/2006/main">
  <p:tag name="SHAPEID" val=" 8"/>
</p:tagLst>
</file>

<file path=ppt/tags/tag164.xml><?xml version="1.0" encoding="utf-8"?>
<p:tagLst xmlns:a="http://schemas.openxmlformats.org/drawingml/2006/main" xmlns:r="http://schemas.openxmlformats.org/officeDocument/2006/relationships" xmlns:p="http://schemas.openxmlformats.org/presentationml/2006/main">
  <p:tag name="SHAPEID" val=" 16"/>
</p:tagLst>
</file>

<file path=ppt/tags/tag165.xml><?xml version="1.0" encoding="utf-8"?>
<p:tagLst xmlns:a="http://schemas.openxmlformats.org/drawingml/2006/main" xmlns:r="http://schemas.openxmlformats.org/officeDocument/2006/relationships" xmlns:p="http://schemas.openxmlformats.org/presentationml/2006/main">
  <p:tag name="SHAPEID" val=" 30"/>
</p:tagLst>
</file>

<file path=ppt/tags/tag166.xml><?xml version="1.0" encoding="utf-8"?>
<p:tagLst xmlns:a="http://schemas.openxmlformats.org/drawingml/2006/main" xmlns:r="http://schemas.openxmlformats.org/officeDocument/2006/relationships" xmlns:p="http://schemas.openxmlformats.org/presentationml/2006/main">
  <p:tag name="SHAPEID" val=" 32"/>
</p:tagLst>
</file>

<file path=ppt/tags/tag167.xml><?xml version="1.0" encoding="utf-8"?>
<p:tagLst xmlns:a="http://schemas.openxmlformats.org/drawingml/2006/main" xmlns:r="http://schemas.openxmlformats.org/officeDocument/2006/relationships" xmlns:p="http://schemas.openxmlformats.org/presentationml/2006/main">
  <p:tag name="SHAPEID" val=" 35"/>
</p:tagLst>
</file>

<file path=ppt/tags/tag168.xml><?xml version="1.0" encoding="utf-8"?>
<p:tagLst xmlns:a="http://schemas.openxmlformats.org/drawingml/2006/main" xmlns:r="http://schemas.openxmlformats.org/officeDocument/2006/relationships" xmlns:p="http://schemas.openxmlformats.org/presentationml/2006/main">
  <p:tag name="SHAPEID" val=" 36"/>
</p:tagLst>
</file>

<file path=ppt/tags/tag169.xml><?xml version="1.0" encoding="utf-8"?>
<p:tagLst xmlns:a="http://schemas.openxmlformats.org/drawingml/2006/main" xmlns:r="http://schemas.openxmlformats.org/officeDocument/2006/relationships" xmlns:p="http://schemas.openxmlformats.org/presentationml/2006/main">
  <p:tag name="SHAPEID" val=" 39"/>
</p:tagLst>
</file>

<file path=ppt/tags/tag17.xml><?xml version="1.0" encoding="utf-8"?>
<p:tagLst xmlns:a="http://schemas.openxmlformats.org/drawingml/2006/main" xmlns:r="http://schemas.openxmlformats.org/officeDocument/2006/relationships" xmlns:p="http://schemas.openxmlformats.org/presentationml/2006/main">
  <p:tag name="SHAPEID" val=" 2"/>
</p:tagLst>
</file>

<file path=ppt/tags/tag170.xml><?xml version="1.0" encoding="utf-8"?>
<p:tagLst xmlns:a="http://schemas.openxmlformats.org/drawingml/2006/main" xmlns:r="http://schemas.openxmlformats.org/officeDocument/2006/relationships" xmlns:p="http://schemas.openxmlformats.org/presentationml/2006/main">
  <p:tag name="SHAPEID" val=" 27"/>
</p:tagLst>
</file>

<file path=ppt/tags/tag171.xml><?xml version="1.0" encoding="utf-8"?>
<p:tagLst xmlns:a="http://schemas.openxmlformats.org/drawingml/2006/main" xmlns:r="http://schemas.openxmlformats.org/officeDocument/2006/relationships" xmlns:p="http://schemas.openxmlformats.org/presentationml/2006/main">
  <p:tag name="TIMING" val="|0.3|0|0|0.5|0.4"/>
</p:tagLst>
</file>

<file path=ppt/tags/tag172.xml><?xml version="1.0" encoding="utf-8"?>
<p:tagLst xmlns:a="http://schemas.openxmlformats.org/drawingml/2006/main" xmlns:r="http://schemas.openxmlformats.org/officeDocument/2006/relationships" xmlns:p="http://schemas.openxmlformats.org/presentationml/2006/main">
  <p:tag name="SHAPEID" val=" 2"/>
</p:tagLst>
</file>

<file path=ppt/tags/tag173.xml><?xml version="1.0" encoding="utf-8"?>
<p:tagLst xmlns:a="http://schemas.openxmlformats.org/drawingml/2006/main" xmlns:r="http://schemas.openxmlformats.org/officeDocument/2006/relationships" xmlns:p="http://schemas.openxmlformats.org/presentationml/2006/main">
  <p:tag name="SHAPEID" val=" 3"/>
</p:tagLst>
</file>

<file path=ppt/tags/tag174.xml><?xml version="1.0" encoding="utf-8"?>
<p:tagLst xmlns:a="http://schemas.openxmlformats.org/drawingml/2006/main" xmlns:r="http://schemas.openxmlformats.org/officeDocument/2006/relationships" xmlns:p="http://schemas.openxmlformats.org/presentationml/2006/main">
  <p:tag name="SHAPEID" val=" 6"/>
</p:tagLst>
</file>

<file path=ppt/tags/tag175.xml><?xml version="1.0" encoding="utf-8"?>
<p:tagLst xmlns:a="http://schemas.openxmlformats.org/drawingml/2006/main" xmlns:r="http://schemas.openxmlformats.org/officeDocument/2006/relationships" xmlns:p="http://schemas.openxmlformats.org/presentationml/2006/main">
  <p:tag name="SHAPEID" val=" 8"/>
</p:tagLst>
</file>

<file path=ppt/tags/tag176.xml><?xml version="1.0" encoding="utf-8"?>
<p:tagLst xmlns:a="http://schemas.openxmlformats.org/drawingml/2006/main" xmlns:r="http://schemas.openxmlformats.org/officeDocument/2006/relationships" xmlns:p="http://schemas.openxmlformats.org/presentationml/2006/main">
  <p:tag name="SHAPEID" val=" 16"/>
</p:tagLst>
</file>

<file path=ppt/tags/tag177.xml><?xml version="1.0" encoding="utf-8"?>
<p:tagLst xmlns:a="http://schemas.openxmlformats.org/drawingml/2006/main" xmlns:r="http://schemas.openxmlformats.org/officeDocument/2006/relationships" xmlns:p="http://schemas.openxmlformats.org/presentationml/2006/main">
  <p:tag name="SHAPEID" val=" 30"/>
</p:tagLst>
</file>

<file path=ppt/tags/tag178.xml><?xml version="1.0" encoding="utf-8"?>
<p:tagLst xmlns:a="http://schemas.openxmlformats.org/drawingml/2006/main" xmlns:r="http://schemas.openxmlformats.org/officeDocument/2006/relationships" xmlns:p="http://schemas.openxmlformats.org/presentationml/2006/main">
  <p:tag name="SHAPEID" val=" 32"/>
</p:tagLst>
</file>

<file path=ppt/tags/tag179.xml><?xml version="1.0" encoding="utf-8"?>
<p:tagLst xmlns:a="http://schemas.openxmlformats.org/drawingml/2006/main" xmlns:r="http://schemas.openxmlformats.org/officeDocument/2006/relationships" xmlns:p="http://schemas.openxmlformats.org/presentationml/2006/main">
  <p:tag name="SHAPEID" val=" 35"/>
</p:tagLst>
</file>

<file path=ppt/tags/tag18.xml><?xml version="1.0" encoding="utf-8"?>
<p:tagLst xmlns:a="http://schemas.openxmlformats.org/drawingml/2006/main" xmlns:r="http://schemas.openxmlformats.org/officeDocument/2006/relationships" xmlns:p="http://schemas.openxmlformats.org/presentationml/2006/main">
  <p:tag name="SHAPEID" val=" 3"/>
</p:tagLst>
</file>

<file path=ppt/tags/tag180.xml><?xml version="1.0" encoding="utf-8"?>
<p:tagLst xmlns:a="http://schemas.openxmlformats.org/drawingml/2006/main" xmlns:r="http://schemas.openxmlformats.org/officeDocument/2006/relationships" xmlns:p="http://schemas.openxmlformats.org/presentationml/2006/main">
  <p:tag name="SHAPEID" val=" 36"/>
</p:tagLst>
</file>

<file path=ppt/tags/tag181.xml><?xml version="1.0" encoding="utf-8"?>
<p:tagLst xmlns:a="http://schemas.openxmlformats.org/drawingml/2006/main" xmlns:r="http://schemas.openxmlformats.org/officeDocument/2006/relationships" xmlns:p="http://schemas.openxmlformats.org/presentationml/2006/main">
  <p:tag name="SHAPEID" val=" 39"/>
</p:tagLst>
</file>

<file path=ppt/tags/tag182.xml><?xml version="1.0" encoding="utf-8"?>
<p:tagLst xmlns:a="http://schemas.openxmlformats.org/drawingml/2006/main" xmlns:r="http://schemas.openxmlformats.org/officeDocument/2006/relationships" xmlns:p="http://schemas.openxmlformats.org/presentationml/2006/main">
  <p:tag name="SHAPEID" val=" 21"/>
</p:tagLst>
</file>

<file path=ppt/tags/tag183.xml><?xml version="1.0" encoding="utf-8"?>
<p:tagLst xmlns:a="http://schemas.openxmlformats.org/drawingml/2006/main" xmlns:r="http://schemas.openxmlformats.org/officeDocument/2006/relationships" xmlns:p="http://schemas.openxmlformats.org/presentationml/2006/main">
  <p:tag name="SHAPEID" val=" 27"/>
</p:tagLst>
</file>

<file path=ppt/tags/tag184.xml><?xml version="1.0" encoding="utf-8"?>
<p:tagLst xmlns:a="http://schemas.openxmlformats.org/drawingml/2006/main" xmlns:r="http://schemas.openxmlformats.org/officeDocument/2006/relationships" xmlns:p="http://schemas.openxmlformats.org/presentationml/2006/main">
  <p:tag name="TIMING" val="|0.4|0.4|0.3|0|0.7|0.8"/>
</p:tagLst>
</file>

<file path=ppt/tags/tag185.xml><?xml version="1.0" encoding="utf-8"?>
<p:tagLst xmlns:a="http://schemas.openxmlformats.org/drawingml/2006/main" xmlns:r="http://schemas.openxmlformats.org/officeDocument/2006/relationships" xmlns:p="http://schemas.openxmlformats.org/presentationml/2006/main">
  <p:tag name="SHAPEID" val=" 2"/>
</p:tagLst>
</file>

<file path=ppt/tags/tag186.xml><?xml version="1.0" encoding="utf-8"?>
<p:tagLst xmlns:a="http://schemas.openxmlformats.org/drawingml/2006/main" xmlns:r="http://schemas.openxmlformats.org/officeDocument/2006/relationships" xmlns:p="http://schemas.openxmlformats.org/presentationml/2006/main">
  <p:tag name="SHAPEID" val=" 3"/>
</p:tagLst>
</file>

<file path=ppt/tags/tag187.xml><?xml version="1.0" encoding="utf-8"?>
<p:tagLst xmlns:a="http://schemas.openxmlformats.org/drawingml/2006/main" xmlns:r="http://schemas.openxmlformats.org/officeDocument/2006/relationships" xmlns:p="http://schemas.openxmlformats.org/presentationml/2006/main">
  <p:tag name="SHAPEID" val=" 6"/>
</p:tagLst>
</file>

<file path=ppt/tags/tag188.xml><?xml version="1.0" encoding="utf-8"?>
<p:tagLst xmlns:a="http://schemas.openxmlformats.org/drawingml/2006/main" xmlns:r="http://schemas.openxmlformats.org/officeDocument/2006/relationships" xmlns:p="http://schemas.openxmlformats.org/presentationml/2006/main">
  <p:tag name="SHAPEID" val=" 8"/>
</p:tagLst>
</file>

<file path=ppt/tags/tag189.xml><?xml version="1.0" encoding="utf-8"?>
<p:tagLst xmlns:a="http://schemas.openxmlformats.org/drawingml/2006/main" xmlns:r="http://schemas.openxmlformats.org/officeDocument/2006/relationships" xmlns:p="http://schemas.openxmlformats.org/presentationml/2006/main">
  <p:tag name="SHAPEID" val=" 16"/>
</p:tagLst>
</file>

<file path=ppt/tags/tag19.xml><?xml version="1.0" encoding="utf-8"?>
<p:tagLst xmlns:a="http://schemas.openxmlformats.org/drawingml/2006/main" xmlns:r="http://schemas.openxmlformats.org/officeDocument/2006/relationships" xmlns:p="http://schemas.openxmlformats.org/presentationml/2006/main">
  <p:tag name="SHAPEID" val=" 12"/>
</p:tagLst>
</file>

<file path=ppt/tags/tag190.xml><?xml version="1.0" encoding="utf-8"?>
<p:tagLst xmlns:a="http://schemas.openxmlformats.org/drawingml/2006/main" xmlns:r="http://schemas.openxmlformats.org/officeDocument/2006/relationships" xmlns:p="http://schemas.openxmlformats.org/presentationml/2006/main">
  <p:tag name="SHAPEID" val=" 24"/>
</p:tagLst>
</file>

<file path=ppt/tags/tag191.xml><?xml version="1.0" encoding="utf-8"?>
<p:tagLst xmlns:a="http://schemas.openxmlformats.org/drawingml/2006/main" xmlns:r="http://schemas.openxmlformats.org/officeDocument/2006/relationships" xmlns:p="http://schemas.openxmlformats.org/presentationml/2006/main">
  <p:tag name="SHAPEID" val=" 31"/>
</p:tagLst>
</file>

<file path=ppt/tags/tag192.xml><?xml version="1.0" encoding="utf-8"?>
<p:tagLst xmlns:a="http://schemas.openxmlformats.org/drawingml/2006/main" xmlns:r="http://schemas.openxmlformats.org/officeDocument/2006/relationships" xmlns:p="http://schemas.openxmlformats.org/presentationml/2006/main">
  <p:tag name="SHAPEID" val=" 33"/>
</p:tagLst>
</file>

<file path=ppt/tags/tag193.xml><?xml version="1.0" encoding="utf-8"?>
<p:tagLst xmlns:a="http://schemas.openxmlformats.org/drawingml/2006/main" xmlns:r="http://schemas.openxmlformats.org/officeDocument/2006/relationships" xmlns:p="http://schemas.openxmlformats.org/presentationml/2006/main">
  <p:tag name="SHAPEID" val=" 36"/>
</p:tagLst>
</file>

<file path=ppt/tags/tag194.xml><?xml version="1.0" encoding="utf-8"?>
<p:tagLst xmlns:a="http://schemas.openxmlformats.org/drawingml/2006/main" xmlns:r="http://schemas.openxmlformats.org/officeDocument/2006/relationships" xmlns:p="http://schemas.openxmlformats.org/presentationml/2006/main">
  <p:tag name="TIMING" val="|0.4|0.4|0.3|0|0.7|0.8"/>
</p:tagLst>
</file>

<file path=ppt/tags/tag195.xml><?xml version="1.0" encoding="utf-8"?>
<p:tagLst xmlns:a="http://schemas.openxmlformats.org/drawingml/2006/main" xmlns:r="http://schemas.openxmlformats.org/officeDocument/2006/relationships" xmlns:p="http://schemas.openxmlformats.org/presentationml/2006/main">
  <p:tag name="SHAPEID" val=" 2"/>
</p:tagLst>
</file>

<file path=ppt/tags/tag196.xml><?xml version="1.0" encoding="utf-8"?>
<p:tagLst xmlns:a="http://schemas.openxmlformats.org/drawingml/2006/main" xmlns:r="http://schemas.openxmlformats.org/officeDocument/2006/relationships" xmlns:p="http://schemas.openxmlformats.org/presentationml/2006/main">
  <p:tag name="SHAPEID" val=" 3"/>
</p:tagLst>
</file>

<file path=ppt/tags/tag197.xml><?xml version="1.0" encoding="utf-8"?>
<p:tagLst xmlns:a="http://schemas.openxmlformats.org/drawingml/2006/main" xmlns:r="http://schemas.openxmlformats.org/officeDocument/2006/relationships" xmlns:p="http://schemas.openxmlformats.org/presentationml/2006/main">
  <p:tag name="SHAPEID" val=" 6"/>
</p:tagLst>
</file>

<file path=ppt/tags/tag198.xml><?xml version="1.0" encoding="utf-8"?>
<p:tagLst xmlns:a="http://schemas.openxmlformats.org/drawingml/2006/main" xmlns:r="http://schemas.openxmlformats.org/officeDocument/2006/relationships" xmlns:p="http://schemas.openxmlformats.org/presentationml/2006/main">
  <p:tag name="SHAPEID" val=" 16"/>
</p:tagLst>
</file>

<file path=ppt/tags/tag199.xml><?xml version="1.0" encoding="utf-8"?>
<p:tagLst xmlns:a="http://schemas.openxmlformats.org/drawingml/2006/main" xmlns:r="http://schemas.openxmlformats.org/officeDocument/2006/relationships" xmlns:p="http://schemas.openxmlformats.org/presentationml/2006/main">
  <p:tag name="SHAPEID" val=" 2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20.xml><?xml version="1.0" encoding="utf-8"?>
<p:tagLst xmlns:a="http://schemas.openxmlformats.org/drawingml/2006/main" xmlns:r="http://schemas.openxmlformats.org/officeDocument/2006/relationships" xmlns:p="http://schemas.openxmlformats.org/presentationml/2006/main">
  <p:tag name="SHAPEID" val=" 13"/>
</p:tagLst>
</file>

<file path=ppt/tags/tag200.xml><?xml version="1.0" encoding="utf-8"?>
<p:tagLst xmlns:a="http://schemas.openxmlformats.org/drawingml/2006/main" xmlns:r="http://schemas.openxmlformats.org/officeDocument/2006/relationships" xmlns:p="http://schemas.openxmlformats.org/presentationml/2006/main">
  <p:tag name="SHAPEID" val=" 25"/>
</p:tagLst>
</file>

<file path=ppt/tags/tag201.xml><?xml version="1.0" encoding="utf-8"?>
<p:tagLst xmlns:a="http://schemas.openxmlformats.org/drawingml/2006/main" xmlns:r="http://schemas.openxmlformats.org/officeDocument/2006/relationships" xmlns:p="http://schemas.openxmlformats.org/presentationml/2006/main">
  <p:tag name="SHAPEID" val=" 9"/>
</p:tagLst>
</file>

<file path=ppt/tags/tag202.xml><?xml version="1.0" encoding="utf-8"?>
<p:tagLst xmlns:a="http://schemas.openxmlformats.org/drawingml/2006/main" xmlns:r="http://schemas.openxmlformats.org/officeDocument/2006/relationships" xmlns:p="http://schemas.openxmlformats.org/presentationml/2006/main">
  <p:tag name="SHAPEID" val=" 11"/>
</p:tagLst>
</file>

<file path=ppt/tags/tag203.xml><?xml version="1.0" encoding="utf-8"?>
<p:tagLst xmlns:a="http://schemas.openxmlformats.org/drawingml/2006/main" xmlns:r="http://schemas.openxmlformats.org/officeDocument/2006/relationships" xmlns:p="http://schemas.openxmlformats.org/presentationml/2006/main">
  <p:tag name="SHAPEID" val=" 31"/>
</p:tagLst>
</file>

<file path=ppt/tags/tag204.xml><?xml version="1.0" encoding="utf-8"?>
<p:tagLst xmlns:a="http://schemas.openxmlformats.org/drawingml/2006/main" xmlns:r="http://schemas.openxmlformats.org/officeDocument/2006/relationships" xmlns:p="http://schemas.openxmlformats.org/presentationml/2006/main">
  <p:tag name="SHAPEID" val=" 33"/>
</p:tagLst>
</file>

<file path=ppt/tags/tag205.xml><?xml version="1.0" encoding="utf-8"?>
<p:tagLst xmlns:a="http://schemas.openxmlformats.org/drawingml/2006/main" xmlns:r="http://schemas.openxmlformats.org/officeDocument/2006/relationships" xmlns:p="http://schemas.openxmlformats.org/presentationml/2006/main">
  <p:tag name="SHAPEID" val=" 36"/>
</p:tagLst>
</file>

<file path=ppt/tags/tag206.xml><?xml version="1.0" encoding="utf-8"?>
<p:tagLst xmlns:a="http://schemas.openxmlformats.org/drawingml/2006/main" xmlns:r="http://schemas.openxmlformats.org/officeDocument/2006/relationships" xmlns:p="http://schemas.openxmlformats.org/presentationml/2006/main">
  <p:tag name="TIMING" val="|0.4|0.4|0.3|0|0.7|0.8"/>
</p:tagLst>
</file>

<file path=ppt/tags/tag207.xml><?xml version="1.0" encoding="utf-8"?>
<p:tagLst xmlns:a="http://schemas.openxmlformats.org/drawingml/2006/main" xmlns:r="http://schemas.openxmlformats.org/officeDocument/2006/relationships" xmlns:p="http://schemas.openxmlformats.org/presentationml/2006/main">
  <p:tag name="SHAPEID" val=" 2"/>
</p:tagLst>
</file>

<file path=ppt/tags/tag208.xml><?xml version="1.0" encoding="utf-8"?>
<p:tagLst xmlns:a="http://schemas.openxmlformats.org/drawingml/2006/main" xmlns:r="http://schemas.openxmlformats.org/officeDocument/2006/relationships" xmlns:p="http://schemas.openxmlformats.org/presentationml/2006/main">
  <p:tag name="SHAPEID" val=" 3"/>
</p:tagLst>
</file>

<file path=ppt/tags/tag209.xml><?xml version="1.0" encoding="utf-8"?>
<p:tagLst xmlns:a="http://schemas.openxmlformats.org/drawingml/2006/main" xmlns:r="http://schemas.openxmlformats.org/officeDocument/2006/relationships" xmlns:p="http://schemas.openxmlformats.org/presentationml/2006/main">
  <p:tag name="SHAPEID" val=" 6"/>
</p:tagLst>
</file>

<file path=ppt/tags/tag21.xml><?xml version="1.0" encoding="utf-8"?>
<p:tagLst xmlns:a="http://schemas.openxmlformats.org/drawingml/2006/main" xmlns:r="http://schemas.openxmlformats.org/officeDocument/2006/relationships" xmlns:p="http://schemas.openxmlformats.org/presentationml/2006/main">
  <p:tag name="SHAPEID" val=" 14"/>
</p:tagLst>
</file>

<file path=ppt/tags/tag210.xml><?xml version="1.0" encoding="utf-8"?>
<p:tagLst xmlns:a="http://schemas.openxmlformats.org/drawingml/2006/main" xmlns:r="http://schemas.openxmlformats.org/officeDocument/2006/relationships" xmlns:p="http://schemas.openxmlformats.org/presentationml/2006/main">
  <p:tag name="SHAPEID" val=" 16"/>
</p:tagLst>
</file>

<file path=ppt/tags/tag211.xml><?xml version="1.0" encoding="utf-8"?>
<p:tagLst xmlns:a="http://schemas.openxmlformats.org/drawingml/2006/main" xmlns:r="http://schemas.openxmlformats.org/officeDocument/2006/relationships" xmlns:p="http://schemas.openxmlformats.org/presentationml/2006/main">
  <p:tag name="SHAPEID" val=" 24"/>
</p:tagLst>
</file>

<file path=ppt/tags/tag212.xml><?xml version="1.0" encoding="utf-8"?>
<p:tagLst xmlns:a="http://schemas.openxmlformats.org/drawingml/2006/main" xmlns:r="http://schemas.openxmlformats.org/officeDocument/2006/relationships" xmlns:p="http://schemas.openxmlformats.org/presentationml/2006/main">
  <p:tag name="SHAPEID" val=" 25"/>
</p:tagLst>
</file>

<file path=ppt/tags/tag213.xml><?xml version="1.0" encoding="utf-8"?>
<p:tagLst xmlns:a="http://schemas.openxmlformats.org/drawingml/2006/main" xmlns:r="http://schemas.openxmlformats.org/officeDocument/2006/relationships" xmlns:p="http://schemas.openxmlformats.org/presentationml/2006/main">
  <p:tag name="SHAPEID" val=" 26"/>
</p:tagLst>
</file>

<file path=ppt/tags/tag214.xml><?xml version="1.0" encoding="utf-8"?>
<p:tagLst xmlns:a="http://schemas.openxmlformats.org/drawingml/2006/main" xmlns:r="http://schemas.openxmlformats.org/officeDocument/2006/relationships" xmlns:p="http://schemas.openxmlformats.org/presentationml/2006/main">
  <p:tag name="SHAPEID" val=" 13"/>
</p:tagLst>
</file>

<file path=ppt/tags/tag215.xml><?xml version="1.0" encoding="utf-8"?>
<p:tagLst xmlns:a="http://schemas.openxmlformats.org/drawingml/2006/main" xmlns:r="http://schemas.openxmlformats.org/officeDocument/2006/relationships" xmlns:p="http://schemas.openxmlformats.org/presentationml/2006/main">
  <p:tag name="SHAPEID" val=" 23"/>
</p:tagLst>
</file>

<file path=ppt/tags/tag216.xml><?xml version="1.0" encoding="utf-8"?>
<p:tagLst xmlns:a="http://schemas.openxmlformats.org/drawingml/2006/main" xmlns:r="http://schemas.openxmlformats.org/officeDocument/2006/relationships" xmlns:p="http://schemas.openxmlformats.org/presentationml/2006/main">
  <p:tag name="SHAPEID" val=" 15"/>
</p:tagLst>
</file>

<file path=ppt/tags/tag217.xml><?xml version="1.0" encoding="utf-8"?>
<p:tagLst xmlns:a="http://schemas.openxmlformats.org/drawingml/2006/main" xmlns:r="http://schemas.openxmlformats.org/officeDocument/2006/relationships" xmlns:p="http://schemas.openxmlformats.org/presentationml/2006/main">
  <p:tag name="SHAPEID" val=" 31"/>
</p:tagLst>
</file>

<file path=ppt/tags/tag218.xml><?xml version="1.0" encoding="utf-8"?>
<p:tagLst xmlns:a="http://schemas.openxmlformats.org/drawingml/2006/main" xmlns:r="http://schemas.openxmlformats.org/officeDocument/2006/relationships" xmlns:p="http://schemas.openxmlformats.org/presentationml/2006/main">
  <p:tag name="SHAPEID" val=" 33"/>
</p:tagLst>
</file>

<file path=ppt/tags/tag219.xml><?xml version="1.0" encoding="utf-8"?>
<p:tagLst xmlns:a="http://schemas.openxmlformats.org/drawingml/2006/main" xmlns:r="http://schemas.openxmlformats.org/officeDocument/2006/relationships" xmlns:p="http://schemas.openxmlformats.org/presentationml/2006/main">
  <p:tag name="SHAPEID" val=" 36"/>
</p:tagLst>
</file>

<file path=ppt/tags/tag22.xml><?xml version="1.0" encoding="utf-8"?>
<p:tagLst xmlns:a="http://schemas.openxmlformats.org/drawingml/2006/main" xmlns:r="http://schemas.openxmlformats.org/officeDocument/2006/relationships" xmlns:p="http://schemas.openxmlformats.org/presentationml/2006/main">
  <p:tag name="SHAPEID" val=" 15"/>
</p:tagLst>
</file>

<file path=ppt/tags/tag220.xml><?xml version="1.0" encoding="utf-8"?>
<p:tagLst xmlns:a="http://schemas.openxmlformats.org/drawingml/2006/main" xmlns:r="http://schemas.openxmlformats.org/officeDocument/2006/relationships" xmlns:p="http://schemas.openxmlformats.org/presentationml/2006/main">
  <p:tag name="TIMING" val="|0.4|0.4|0.3|0|0.7|0.8"/>
</p:tagLst>
</file>

<file path=ppt/tags/tag221.xml><?xml version="1.0" encoding="utf-8"?>
<p:tagLst xmlns:a="http://schemas.openxmlformats.org/drawingml/2006/main" xmlns:r="http://schemas.openxmlformats.org/officeDocument/2006/relationships" xmlns:p="http://schemas.openxmlformats.org/presentationml/2006/main">
  <p:tag name="SHAPEID" val=" 2"/>
</p:tagLst>
</file>

<file path=ppt/tags/tag222.xml><?xml version="1.0" encoding="utf-8"?>
<p:tagLst xmlns:a="http://schemas.openxmlformats.org/drawingml/2006/main" xmlns:r="http://schemas.openxmlformats.org/officeDocument/2006/relationships" xmlns:p="http://schemas.openxmlformats.org/presentationml/2006/main">
  <p:tag name="SHAPEID" val=" 3"/>
</p:tagLst>
</file>

<file path=ppt/tags/tag223.xml><?xml version="1.0" encoding="utf-8"?>
<p:tagLst xmlns:a="http://schemas.openxmlformats.org/drawingml/2006/main" xmlns:r="http://schemas.openxmlformats.org/officeDocument/2006/relationships" xmlns:p="http://schemas.openxmlformats.org/presentationml/2006/main">
  <p:tag name="SHAPEID" val=" 6"/>
</p:tagLst>
</file>

<file path=ppt/tags/tag224.xml><?xml version="1.0" encoding="utf-8"?>
<p:tagLst xmlns:a="http://schemas.openxmlformats.org/drawingml/2006/main" xmlns:r="http://schemas.openxmlformats.org/officeDocument/2006/relationships" xmlns:p="http://schemas.openxmlformats.org/presentationml/2006/main">
  <p:tag name="SHAPEID" val=" 16"/>
</p:tagLst>
</file>

<file path=ppt/tags/tag225.xml><?xml version="1.0" encoding="utf-8"?>
<p:tagLst xmlns:a="http://schemas.openxmlformats.org/drawingml/2006/main" xmlns:r="http://schemas.openxmlformats.org/officeDocument/2006/relationships" xmlns:p="http://schemas.openxmlformats.org/presentationml/2006/main">
  <p:tag name="SHAPEID" val=" 24"/>
</p:tagLst>
</file>

<file path=ppt/tags/tag226.xml><?xml version="1.0" encoding="utf-8"?>
<p:tagLst xmlns:a="http://schemas.openxmlformats.org/drawingml/2006/main" xmlns:r="http://schemas.openxmlformats.org/officeDocument/2006/relationships" xmlns:p="http://schemas.openxmlformats.org/presentationml/2006/main">
  <p:tag name="SHAPEID" val=" 25"/>
</p:tagLst>
</file>

<file path=ppt/tags/tag227.xml><?xml version="1.0" encoding="utf-8"?>
<p:tagLst xmlns:a="http://schemas.openxmlformats.org/drawingml/2006/main" xmlns:r="http://schemas.openxmlformats.org/officeDocument/2006/relationships" xmlns:p="http://schemas.openxmlformats.org/presentationml/2006/main">
  <p:tag name="SHAPEID" val=" 26"/>
</p:tagLst>
</file>

<file path=ppt/tags/tag228.xml><?xml version="1.0" encoding="utf-8"?>
<p:tagLst xmlns:a="http://schemas.openxmlformats.org/drawingml/2006/main" xmlns:r="http://schemas.openxmlformats.org/officeDocument/2006/relationships" xmlns:p="http://schemas.openxmlformats.org/presentationml/2006/main">
  <p:tag name="SHAPEID" val=" 13"/>
</p:tagLst>
</file>

<file path=ppt/tags/tag229.xml><?xml version="1.0" encoding="utf-8"?>
<p:tagLst xmlns:a="http://schemas.openxmlformats.org/drawingml/2006/main" xmlns:r="http://schemas.openxmlformats.org/officeDocument/2006/relationships" xmlns:p="http://schemas.openxmlformats.org/presentationml/2006/main">
  <p:tag name="SHAPEID" val=" 23"/>
</p:tagLst>
</file>

<file path=ppt/tags/tag23.xml><?xml version="1.0" encoding="utf-8"?>
<p:tagLst xmlns:a="http://schemas.openxmlformats.org/drawingml/2006/main" xmlns:r="http://schemas.openxmlformats.org/officeDocument/2006/relationships" xmlns:p="http://schemas.openxmlformats.org/presentationml/2006/main">
  <p:tag name="TIMING" val="|0.3|0"/>
</p:tagLst>
</file>

<file path=ppt/tags/tag230.xml><?xml version="1.0" encoding="utf-8"?>
<p:tagLst xmlns:a="http://schemas.openxmlformats.org/drawingml/2006/main" xmlns:r="http://schemas.openxmlformats.org/officeDocument/2006/relationships" xmlns:p="http://schemas.openxmlformats.org/presentationml/2006/main">
  <p:tag name="SHAPEID" val=" 15"/>
</p:tagLst>
</file>

<file path=ppt/tags/tag231.xml><?xml version="1.0" encoding="utf-8"?>
<p:tagLst xmlns:a="http://schemas.openxmlformats.org/drawingml/2006/main" xmlns:r="http://schemas.openxmlformats.org/officeDocument/2006/relationships" xmlns:p="http://schemas.openxmlformats.org/presentationml/2006/main">
  <p:tag name="SHAPEID" val=" 31"/>
</p:tagLst>
</file>

<file path=ppt/tags/tag232.xml><?xml version="1.0" encoding="utf-8"?>
<p:tagLst xmlns:a="http://schemas.openxmlformats.org/drawingml/2006/main" xmlns:r="http://schemas.openxmlformats.org/officeDocument/2006/relationships" xmlns:p="http://schemas.openxmlformats.org/presentationml/2006/main">
  <p:tag name="SHAPEID" val=" 33"/>
</p:tagLst>
</file>

<file path=ppt/tags/tag233.xml><?xml version="1.0" encoding="utf-8"?>
<p:tagLst xmlns:a="http://schemas.openxmlformats.org/drawingml/2006/main" xmlns:r="http://schemas.openxmlformats.org/officeDocument/2006/relationships" xmlns:p="http://schemas.openxmlformats.org/presentationml/2006/main">
  <p:tag name="SHAPEID" val=" 36"/>
</p:tagLst>
</file>

<file path=ppt/tags/tag234.xml><?xml version="1.0" encoding="utf-8"?>
<p:tagLst xmlns:a="http://schemas.openxmlformats.org/drawingml/2006/main" xmlns:r="http://schemas.openxmlformats.org/officeDocument/2006/relationships" xmlns:p="http://schemas.openxmlformats.org/presentationml/2006/main">
  <p:tag name="SHAPEID" val=" 21"/>
</p:tagLst>
</file>

<file path=ppt/tags/tag235.xml><?xml version="1.0" encoding="utf-8"?>
<p:tagLst xmlns:a="http://schemas.openxmlformats.org/drawingml/2006/main" xmlns:r="http://schemas.openxmlformats.org/officeDocument/2006/relationships" xmlns:p="http://schemas.openxmlformats.org/presentationml/2006/main">
  <p:tag name="TIMING" val="|0.4|0.4|0.3|0|0.7|0.8"/>
</p:tagLst>
</file>

<file path=ppt/tags/tag236.xml><?xml version="1.0" encoding="utf-8"?>
<p:tagLst xmlns:a="http://schemas.openxmlformats.org/drawingml/2006/main" xmlns:r="http://schemas.openxmlformats.org/officeDocument/2006/relationships" xmlns:p="http://schemas.openxmlformats.org/presentationml/2006/main">
  <p:tag name="SHAPEID" val=" 2"/>
</p:tagLst>
</file>

<file path=ppt/tags/tag237.xml><?xml version="1.0" encoding="utf-8"?>
<p:tagLst xmlns:a="http://schemas.openxmlformats.org/drawingml/2006/main" xmlns:r="http://schemas.openxmlformats.org/officeDocument/2006/relationships" xmlns:p="http://schemas.openxmlformats.org/presentationml/2006/main">
  <p:tag name="SHAPEID" val=" 3"/>
</p:tagLst>
</file>

<file path=ppt/tags/tag238.xml><?xml version="1.0" encoding="utf-8"?>
<p:tagLst xmlns:a="http://schemas.openxmlformats.org/drawingml/2006/main" xmlns:r="http://schemas.openxmlformats.org/officeDocument/2006/relationships" xmlns:p="http://schemas.openxmlformats.org/presentationml/2006/main">
  <p:tag name="SHAPEID" val=" 6"/>
</p:tagLst>
</file>

<file path=ppt/tags/tag239.xml><?xml version="1.0" encoding="utf-8"?>
<p:tagLst xmlns:a="http://schemas.openxmlformats.org/drawingml/2006/main" xmlns:r="http://schemas.openxmlformats.org/officeDocument/2006/relationships" xmlns:p="http://schemas.openxmlformats.org/presentationml/2006/main">
  <p:tag name="SHAPEID" val=" 16"/>
</p:tagLst>
</file>

<file path=ppt/tags/tag24.xml><?xml version="1.0" encoding="utf-8"?>
<p:tagLst xmlns:a="http://schemas.openxmlformats.org/drawingml/2006/main" xmlns:r="http://schemas.openxmlformats.org/officeDocument/2006/relationships" xmlns:p="http://schemas.openxmlformats.org/presentationml/2006/main">
  <p:tag name="SHAPEID" val=" 2"/>
</p:tagLst>
</file>

<file path=ppt/tags/tag240.xml><?xml version="1.0" encoding="utf-8"?>
<p:tagLst xmlns:a="http://schemas.openxmlformats.org/drawingml/2006/main" xmlns:r="http://schemas.openxmlformats.org/officeDocument/2006/relationships" xmlns:p="http://schemas.openxmlformats.org/presentationml/2006/main">
  <p:tag name="SHAPEID" val=" 24"/>
</p:tagLst>
</file>

<file path=ppt/tags/tag241.xml><?xml version="1.0" encoding="utf-8"?>
<p:tagLst xmlns:a="http://schemas.openxmlformats.org/drawingml/2006/main" xmlns:r="http://schemas.openxmlformats.org/officeDocument/2006/relationships" xmlns:p="http://schemas.openxmlformats.org/presentationml/2006/main">
  <p:tag name="SHAPEID" val=" 25"/>
</p:tagLst>
</file>

<file path=ppt/tags/tag242.xml><?xml version="1.0" encoding="utf-8"?>
<p:tagLst xmlns:a="http://schemas.openxmlformats.org/drawingml/2006/main" xmlns:r="http://schemas.openxmlformats.org/officeDocument/2006/relationships" xmlns:p="http://schemas.openxmlformats.org/presentationml/2006/main">
  <p:tag name="SHAPEID" val=" 26"/>
</p:tagLst>
</file>

<file path=ppt/tags/tag243.xml><?xml version="1.0" encoding="utf-8"?>
<p:tagLst xmlns:a="http://schemas.openxmlformats.org/drawingml/2006/main" xmlns:r="http://schemas.openxmlformats.org/officeDocument/2006/relationships" xmlns:p="http://schemas.openxmlformats.org/presentationml/2006/main">
  <p:tag name="SHAPEID" val=" 23"/>
</p:tagLst>
</file>

<file path=ppt/tags/tag244.xml><?xml version="1.0" encoding="utf-8"?>
<p:tagLst xmlns:a="http://schemas.openxmlformats.org/drawingml/2006/main" xmlns:r="http://schemas.openxmlformats.org/officeDocument/2006/relationships" xmlns:p="http://schemas.openxmlformats.org/presentationml/2006/main">
  <p:tag name="SHAPEID" val=" 15"/>
</p:tagLst>
</file>

<file path=ppt/tags/tag245.xml><?xml version="1.0" encoding="utf-8"?>
<p:tagLst xmlns:a="http://schemas.openxmlformats.org/drawingml/2006/main" xmlns:r="http://schemas.openxmlformats.org/officeDocument/2006/relationships" xmlns:p="http://schemas.openxmlformats.org/presentationml/2006/main">
  <p:tag name="SHAPEID" val=" 31"/>
</p:tagLst>
</file>

<file path=ppt/tags/tag246.xml><?xml version="1.0" encoding="utf-8"?>
<p:tagLst xmlns:a="http://schemas.openxmlformats.org/drawingml/2006/main" xmlns:r="http://schemas.openxmlformats.org/officeDocument/2006/relationships" xmlns:p="http://schemas.openxmlformats.org/presentationml/2006/main">
  <p:tag name="SHAPEID" val=" 33"/>
</p:tagLst>
</file>

<file path=ppt/tags/tag247.xml><?xml version="1.0" encoding="utf-8"?>
<p:tagLst xmlns:a="http://schemas.openxmlformats.org/drawingml/2006/main" xmlns:r="http://schemas.openxmlformats.org/officeDocument/2006/relationships" xmlns:p="http://schemas.openxmlformats.org/presentationml/2006/main">
  <p:tag name="SHAPEID" val=" 37"/>
</p:tagLst>
</file>

<file path=ppt/tags/tag248.xml><?xml version="1.0" encoding="utf-8"?>
<p:tagLst xmlns:a="http://schemas.openxmlformats.org/drawingml/2006/main" xmlns:r="http://schemas.openxmlformats.org/officeDocument/2006/relationships" xmlns:p="http://schemas.openxmlformats.org/presentationml/2006/main">
  <p:tag name="SHAPEID" val=" 38"/>
</p:tagLst>
</file>

<file path=ppt/tags/tag249.xml><?xml version="1.0" encoding="utf-8"?>
<p:tagLst xmlns:a="http://schemas.openxmlformats.org/drawingml/2006/main" xmlns:r="http://schemas.openxmlformats.org/officeDocument/2006/relationships" xmlns:p="http://schemas.openxmlformats.org/presentationml/2006/main">
  <p:tag name="SHAPEID" val=" 21"/>
</p:tagLst>
</file>

<file path=ppt/tags/tag25.xml><?xml version="1.0" encoding="utf-8"?>
<p:tagLst xmlns:a="http://schemas.openxmlformats.org/drawingml/2006/main" xmlns:r="http://schemas.openxmlformats.org/officeDocument/2006/relationships" xmlns:p="http://schemas.openxmlformats.org/presentationml/2006/main">
  <p:tag name="SHAPEID" val=" 3"/>
</p:tagLst>
</file>

<file path=ppt/tags/tag250.xml><?xml version="1.0" encoding="utf-8"?>
<p:tagLst xmlns:a="http://schemas.openxmlformats.org/drawingml/2006/main" xmlns:r="http://schemas.openxmlformats.org/officeDocument/2006/relationships" xmlns:p="http://schemas.openxmlformats.org/presentationml/2006/main">
  <p:tag name="TIMING" val="|0.4|0.4|0.3|0|0.7|0.8"/>
</p:tagLst>
</file>

<file path=ppt/tags/tag251.xml><?xml version="1.0" encoding="utf-8"?>
<p:tagLst xmlns:a="http://schemas.openxmlformats.org/drawingml/2006/main" xmlns:r="http://schemas.openxmlformats.org/officeDocument/2006/relationships" xmlns:p="http://schemas.openxmlformats.org/presentationml/2006/main">
  <p:tag name="SHAPEID" val=" 2"/>
</p:tagLst>
</file>

<file path=ppt/tags/tag252.xml><?xml version="1.0" encoding="utf-8"?>
<p:tagLst xmlns:a="http://schemas.openxmlformats.org/drawingml/2006/main" xmlns:r="http://schemas.openxmlformats.org/officeDocument/2006/relationships" xmlns:p="http://schemas.openxmlformats.org/presentationml/2006/main">
  <p:tag name="SHAPEID" val=" 3"/>
</p:tagLst>
</file>

<file path=ppt/tags/tag253.xml><?xml version="1.0" encoding="utf-8"?>
<p:tagLst xmlns:a="http://schemas.openxmlformats.org/drawingml/2006/main" xmlns:r="http://schemas.openxmlformats.org/officeDocument/2006/relationships" xmlns:p="http://schemas.openxmlformats.org/presentationml/2006/main">
  <p:tag name="SHAPEID" val=" 6"/>
</p:tagLst>
</file>

<file path=ppt/tags/tag254.xml><?xml version="1.0" encoding="utf-8"?>
<p:tagLst xmlns:a="http://schemas.openxmlformats.org/drawingml/2006/main" xmlns:r="http://schemas.openxmlformats.org/officeDocument/2006/relationships" xmlns:p="http://schemas.openxmlformats.org/presentationml/2006/main">
  <p:tag name="SHAPEID" val=" 16"/>
</p:tagLst>
</file>

<file path=ppt/tags/tag255.xml><?xml version="1.0" encoding="utf-8"?>
<p:tagLst xmlns:a="http://schemas.openxmlformats.org/drawingml/2006/main" xmlns:r="http://schemas.openxmlformats.org/officeDocument/2006/relationships" xmlns:p="http://schemas.openxmlformats.org/presentationml/2006/main">
  <p:tag name="SHAPEID" val=" 24"/>
</p:tagLst>
</file>

<file path=ppt/tags/tag256.xml><?xml version="1.0" encoding="utf-8"?>
<p:tagLst xmlns:a="http://schemas.openxmlformats.org/drawingml/2006/main" xmlns:r="http://schemas.openxmlformats.org/officeDocument/2006/relationships" xmlns:p="http://schemas.openxmlformats.org/presentationml/2006/main">
  <p:tag name="SHAPEID" val=" 25"/>
</p:tagLst>
</file>

<file path=ppt/tags/tag257.xml><?xml version="1.0" encoding="utf-8"?>
<p:tagLst xmlns:a="http://schemas.openxmlformats.org/drawingml/2006/main" xmlns:r="http://schemas.openxmlformats.org/officeDocument/2006/relationships" xmlns:p="http://schemas.openxmlformats.org/presentationml/2006/main">
  <p:tag name="SHAPEID" val=" 26"/>
</p:tagLst>
</file>

<file path=ppt/tags/tag258.xml><?xml version="1.0" encoding="utf-8"?>
<p:tagLst xmlns:a="http://schemas.openxmlformats.org/drawingml/2006/main" xmlns:r="http://schemas.openxmlformats.org/officeDocument/2006/relationships" xmlns:p="http://schemas.openxmlformats.org/presentationml/2006/main">
  <p:tag name="SHAPEID" val=" 23"/>
</p:tagLst>
</file>

<file path=ppt/tags/tag259.xml><?xml version="1.0" encoding="utf-8"?>
<p:tagLst xmlns:a="http://schemas.openxmlformats.org/drawingml/2006/main" xmlns:r="http://schemas.openxmlformats.org/officeDocument/2006/relationships" xmlns:p="http://schemas.openxmlformats.org/presentationml/2006/main">
  <p:tag name="SHAPEID" val=" 15"/>
</p:tagLst>
</file>

<file path=ppt/tags/tag26.xml><?xml version="1.0" encoding="utf-8"?>
<p:tagLst xmlns:a="http://schemas.openxmlformats.org/drawingml/2006/main" xmlns:r="http://schemas.openxmlformats.org/officeDocument/2006/relationships" xmlns:p="http://schemas.openxmlformats.org/presentationml/2006/main">
  <p:tag name="SHAPEID" val=" 8"/>
</p:tagLst>
</file>

<file path=ppt/tags/tag260.xml><?xml version="1.0" encoding="utf-8"?>
<p:tagLst xmlns:a="http://schemas.openxmlformats.org/drawingml/2006/main" xmlns:r="http://schemas.openxmlformats.org/officeDocument/2006/relationships" xmlns:p="http://schemas.openxmlformats.org/presentationml/2006/main">
  <p:tag name="SHAPEID" val=" 31"/>
</p:tagLst>
</file>

<file path=ppt/tags/tag261.xml><?xml version="1.0" encoding="utf-8"?>
<p:tagLst xmlns:a="http://schemas.openxmlformats.org/drawingml/2006/main" xmlns:r="http://schemas.openxmlformats.org/officeDocument/2006/relationships" xmlns:p="http://schemas.openxmlformats.org/presentationml/2006/main">
  <p:tag name="SHAPEID" val=" 33"/>
</p:tagLst>
</file>

<file path=ppt/tags/tag262.xml><?xml version="1.0" encoding="utf-8"?>
<p:tagLst xmlns:a="http://schemas.openxmlformats.org/drawingml/2006/main" xmlns:r="http://schemas.openxmlformats.org/officeDocument/2006/relationships" xmlns:p="http://schemas.openxmlformats.org/presentationml/2006/main">
  <p:tag name="SHAPEID" val=" 37"/>
</p:tagLst>
</file>

<file path=ppt/tags/tag263.xml><?xml version="1.0" encoding="utf-8"?>
<p:tagLst xmlns:a="http://schemas.openxmlformats.org/drawingml/2006/main" xmlns:r="http://schemas.openxmlformats.org/officeDocument/2006/relationships" xmlns:p="http://schemas.openxmlformats.org/presentationml/2006/main">
  <p:tag name="SHAPEID" val=" 38"/>
</p:tagLst>
</file>

<file path=ppt/tags/tag264.xml><?xml version="1.0" encoding="utf-8"?>
<p:tagLst xmlns:a="http://schemas.openxmlformats.org/drawingml/2006/main" xmlns:r="http://schemas.openxmlformats.org/officeDocument/2006/relationships" xmlns:p="http://schemas.openxmlformats.org/presentationml/2006/main">
  <p:tag name="SHAPEID" val=" 40"/>
</p:tagLst>
</file>

<file path=ppt/tags/tag265.xml><?xml version="1.0" encoding="utf-8"?>
<p:tagLst xmlns:a="http://schemas.openxmlformats.org/drawingml/2006/main" xmlns:r="http://schemas.openxmlformats.org/officeDocument/2006/relationships" xmlns:p="http://schemas.openxmlformats.org/presentationml/2006/main">
  <p:tag name="SHAPEID" val=" 21"/>
</p:tagLst>
</file>

<file path=ppt/tags/tag266.xml><?xml version="1.0" encoding="utf-8"?>
<p:tagLst xmlns:a="http://schemas.openxmlformats.org/drawingml/2006/main" xmlns:r="http://schemas.openxmlformats.org/officeDocument/2006/relationships" xmlns:p="http://schemas.openxmlformats.org/presentationml/2006/main">
  <p:tag name="TIMING" val="|0.4|0.4|0.3|0|0.7|0.8"/>
</p:tagLst>
</file>

<file path=ppt/tags/tag267.xml><?xml version="1.0" encoding="utf-8"?>
<p:tagLst xmlns:a="http://schemas.openxmlformats.org/drawingml/2006/main" xmlns:r="http://schemas.openxmlformats.org/officeDocument/2006/relationships" xmlns:p="http://schemas.openxmlformats.org/presentationml/2006/main">
  <p:tag name="SHAPEID" val=" 2"/>
</p:tagLst>
</file>

<file path=ppt/tags/tag268.xml><?xml version="1.0" encoding="utf-8"?>
<p:tagLst xmlns:a="http://schemas.openxmlformats.org/drawingml/2006/main" xmlns:r="http://schemas.openxmlformats.org/officeDocument/2006/relationships" xmlns:p="http://schemas.openxmlformats.org/presentationml/2006/main">
  <p:tag name="SHAPEID" val=" 3"/>
</p:tagLst>
</file>

<file path=ppt/tags/tag269.xml><?xml version="1.0" encoding="utf-8"?>
<p:tagLst xmlns:a="http://schemas.openxmlformats.org/drawingml/2006/main" xmlns:r="http://schemas.openxmlformats.org/officeDocument/2006/relationships" xmlns:p="http://schemas.openxmlformats.org/presentationml/2006/main">
  <p:tag name="SHAPEID" val=" 6"/>
</p:tagLst>
</file>

<file path=ppt/tags/tag27.xml><?xml version="1.0" encoding="utf-8"?>
<p:tagLst xmlns:a="http://schemas.openxmlformats.org/drawingml/2006/main" xmlns:r="http://schemas.openxmlformats.org/officeDocument/2006/relationships" xmlns:p="http://schemas.openxmlformats.org/presentationml/2006/main">
  <p:tag name="SHAPEID" val=" 9"/>
</p:tagLst>
</file>

<file path=ppt/tags/tag270.xml><?xml version="1.0" encoding="utf-8"?>
<p:tagLst xmlns:a="http://schemas.openxmlformats.org/drawingml/2006/main" xmlns:r="http://schemas.openxmlformats.org/officeDocument/2006/relationships" xmlns:p="http://schemas.openxmlformats.org/presentationml/2006/main">
  <p:tag name="SHAPEID" val=" 16"/>
</p:tagLst>
</file>

<file path=ppt/tags/tag271.xml><?xml version="1.0" encoding="utf-8"?>
<p:tagLst xmlns:a="http://schemas.openxmlformats.org/drawingml/2006/main" xmlns:r="http://schemas.openxmlformats.org/officeDocument/2006/relationships" xmlns:p="http://schemas.openxmlformats.org/presentationml/2006/main">
  <p:tag name="SHAPEID" val=" 24"/>
</p:tagLst>
</file>

<file path=ppt/tags/tag272.xml><?xml version="1.0" encoding="utf-8"?>
<p:tagLst xmlns:a="http://schemas.openxmlformats.org/drawingml/2006/main" xmlns:r="http://schemas.openxmlformats.org/officeDocument/2006/relationships" xmlns:p="http://schemas.openxmlformats.org/presentationml/2006/main">
  <p:tag name="SHAPEID" val=" 25"/>
</p:tagLst>
</file>

<file path=ppt/tags/tag273.xml><?xml version="1.0" encoding="utf-8"?>
<p:tagLst xmlns:a="http://schemas.openxmlformats.org/drawingml/2006/main" xmlns:r="http://schemas.openxmlformats.org/officeDocument/2006/relationships" xmlns:p="http://schemas.openxmlformats.org/presentationml/2006/main">
  <p:tag name="SHAPEID" val=" 26"/>
</p:tagLst>
</file>

<file path=ppt/tags/tag274.xml><?xml version="1.0" encoding="utf-8"?>
<p:tagLst xmlns:a="http://schemas.openxmlformats.org/drawingml/2006/main" xmlns:r="http://schemas.openxmlformats.org/officeDocument/2006/relationships" xmlns:p="http://schemas.openxmlformats.org/presentationml/2006/main">
  <p:tag name="SHAPEID" val=" 23"/>
</p:tagLst>
</file>

<file path=ppt/tags/tag275.xml><?xml version="1.0" encoding="utf-8"?>
<p:tagLst xmlns:a="http://schemas.openxmlformats.org/drawingml/2006/main" xmlns:r="http://schemas.openxmlformats.org/officeDocument/2006/relationships" xmlns:p="http://schemas.openxmlformats.org/presentationml/2006/main">
  <p:tag name="SHAPEID" val=" 15"/>
</p:tagLst>
</file>

<file path=ppt/tags/tag276.xml><?xml version="1.0" encoding="utf-8"?>
<p:tagLst xmlns:a="http://schemas.openxmlformats.org/drawingml/2006/main" xmlns:r="http://schemas.openxmlformats.org/officeDocument/2006/relationships" xmlns:p="http://schemas.openxmlformats.org/presentationml/2006/main">
  <p:tag name="SHAPEID" val=" 31"/>
</p:tagLst>
</file>

<file path=ppt/tags/tag277.xml><?xml version="1.0" encoding="utf-8"?>
<p:tagLst xmlns:a="http://schemas.openxmlformats.org/drawingml/2006/main" xmlns:r="http://schemas.openxmlformats.org/officeDocument/2006/relationships" xmlns:p="http://schemas.openxmlformats.org/presentationml/2006/main">
  <p:tag name="SHAPEID" val=" 33"/>
</p:tagLst>
</file>

<file path=ppt/tags/tag278.xml><?xml version="1.0" encoding="utf-8"?>
<p:tagLst xmlns:a="http://schemas.openxmlformats.org/drawingml/2006/main" xmlns:r="http://schemas.openxmlformats.org/officeDocument/2006/relationships" xmlns:p="http://schemas.openxmlformats.org/presentationml/2006/main">
  <p:tag name="SHAPEID" val=" 37"/>
</p:tagLst>
</file>

<file path=ppt/tags/tag279.xml><?xml version="1.0" encoding="utf-8"?>
<p:tagLst xmlns:a="http://schemas.openxmlformats.org/drawingml/2006/main" xmlns:r="http://schemas.openxmlformats.org/officeDocument/2006/relationships" xmlns:p="http://schemas.openxmlformats.org/presentationml/2006/main">
  <p:tag name="SHAPEID" val=" 38"/>
</p:tagLst>
</file>

<file path=ppt/tags/tag28.xml><?xml version="1.0" encoding="utf-8"?>
<p:tagLst xmlns:a="http://schemas.openxmlformats.org/drawingml/2006/main" xmlns:r="http://schemas.openxmlformats.org/officeDocument/2006/relationships" xmlns:p="http://schemas.openxmlformats.org/presentationml/2006/main">
  <p:tag name="SHAPEID" val=" 10"/>
</p:tagLst>
</file>

<file path=ppt/tags/tag280.xml><?xml version="1.0" encoding="utf-8"?>
<p:tagLst xmlns:a="http://schemas.openxmlformats.org/drawingml/2006/main" xmlns:r="http://schemas.openxmlformats.org/officeDocument/2006/relationships" xmlns:p="http://schemas.openxmlformats.org/presentationml/2006/main">
  <p:tag name="SHAPEID" val=" 40"/>
</p:tagLst>
</file>

<file path=ppt/tags/tag281.xml><?xml version="1.0" encoding="utf-8"?>
<p:tagLst xmlns:a="http://schemas.openxmlformats.org/drawingml/2006/main" xmlns:r="http://schemas.openxmlformats.org/officeDocument/2006/relationships" xmlns:p="http://schemas.openxmlformats.org/presentationml/2006/main">
  <p:tag name="SHAPEID" val=" 21"/>
</p:tagLst>
</file>

<file path=ppt/tags/tag282.xml><?xml version="1.0" encoding="utf-8"?>
<p:tagLst xmlns:a="http://schemas.openxmlformats.org/drawingml/2006/main" xmlns:r="http://schemas.openxmlformats.org/officeDocument/2006/relationships" xmlns:p="http://schemas.openxmlformats.org/presentationml/2006/main">
  <p:tag name="SHAPEID" val=" 22"/>
</p:tagLst>
</file>

<file path=ppt/tags/tag283.xml><?xml version="1.0" encoding="utf-8"?>
<p:tagLst xmlns:a="http://schemas.openxmlformats.org/drawingml/2006/main" xmlns:r="http://schemas.openxmlformats.org/officeDocument/2006/relationships" xmlns:p="http://schemas.openxmlformats.org/presentationml/2006/main">
  <p:tag name="TIMING" val="|0.4|0.4|0.3|0|0.7|0.8"/>
</p:tagLst>
</file>

<file path=ppt/tags/tag284.xml><?xml version="1.0" encoding="utf-8"?>
<p:tagLst xmlns:a="http://schemas.openxmlformats.org/drawingml/2006/main" xmlns:r="http://schemas.openxmlformats.org/officeDocument/2006/relationships" xmlns:p="http://schemas.openxmlformats.org/presentationml/2006/main">
  <p:tag name="TIMING" val="|0.3|0"/>
</p:tagLst>
</file>

<file path=ppt/tags/tag285.xml><?xml version="1.0" encoding="utf-8"?>
<p:tagLst xmlns:a="http://schemas.openxmlformats.org/drawingml/2006/main" xmlns:r="http://schemas.openxmlformats.org/officeDocument/2006/relationships" xmlns:p="http://schemas.openxmlformats.org/presentationml/2006/main">
  <p:tag name="SHAPEID" val=" 2"/>
</p:tagLst>
</file>

<file path=ppt/tags/tag286.xml><?xml version="1.0" encoding="utf-8"?>
<p:tagLst xmlns:a="http://schemas.openxmlformats.org/drawingml/2006/main" xmlns:r="http://schemas.openxmlformats.org/officeDocument/2006/relationships" xmlns:p="http://schemas.openxmlformats.org/presentationml/2006/main">
  <p:tag name="SHAPEID" val=" 3"/>
</p:tagLst>
</file>

<file path=ppt/tags/tag287.xml><?xml version="1.0" encoding="utf-8"?>
<p:tagLst xmlns:a="http://schemas.openxmlformats.org/drawingml/2006/main" xmlns:r="http://schemas.openxmlformats.org/officeDocument/2006/relationships" xmlns:p="http://schemas.openxmlformats.org/presentationml/2006/main">
  <p:tag name="SHAPEID" val=" 8"/>
</p:tagLst>
</file>

<file path=ppt/tags/tag288.xml><?xml version="1.0" encoding="utf-8"?>
<p:tagLst xmlns:a="http://schemas.openxmlformats.org/drawingml/2006/main" xmlns:r="http://schemas.openxmlformats.org/officeDocument/2006/relationships" xmlns:p="http://schemas.openxmlformats.org/presentationml/2006/main">
  <p:tag name="SHAPEID" val=" 5"/>
</p:tagLst>
</file>

<file path=ppt/tags/tag289.xml><?xml version="1.0" encoding="utf-8"?>
<p:tagLst xmlns:a="http://schemas.openxmlformats.org/drawingml/2006/main" xmlns:r="http://schemas.openxmlformats.org/officeDocument/2006/relationships" xmlns:p="http://schemas.openxmlformats.org/presentationml/2006/main">
  <p:tag name="TIMING" val="|0.3|0"/>
</p:tagLst>
</file>

<file path=ppt/tags/tag29.xml><?xml version="1.0" encoding="utf-8"?>
<p:tagLst xmlns:a="http://schemas.openxmlformats.org/drawingml/2006/main" xmlns:r="http://schemas.openxmlformats.org/officeDocument/2006/relationships" xmlns:p="http://schemas.openxmlformats.org/presentationml/2006/main">
  <p:tag name="TIMING" val="|0.3|0"/>
</p:tagLst>
</file>

<file path=ppt/tags/tag290.xml><?xml version="1.0" encoding="utf-8"?>
<p:tagLst xmlns:a="http://schemas.openxmlformats.org/drawingml/2006/main" xmlns:r="http://schemas.openxmlformats.org/officeDocument/2006/relationships" xmlns:p="http://schemas.openxmlformats.org/presentationml/2006/main">
  <p:tag name="SHAPEID" val=" 2"/>
</p:tagLst>
</file>

<file path=ppt/tags/tag291.xml><?xml version="1.0" encoding="utf-8"?>
<p:tagLst xmlns:a="http://schemas.openxmlformats.org/drawingml/2006/main" xmlns:r="http://schemas.openxmlformats.org/officeDocument/2006/relationships" xmlns:p="http://schemas.openxmlformats.org/presentationml/2006/main">
  <p:tag name="SHAPEID" val=" 3"/>
</p:tagLst>
</file>

<file path=ppt/tags/tag292.xml><?xml version="1.0" encoding="utf-8"?>
<p:tagLst xmlns:a="http://schemas.openxmlformats.org/drawingml/2006/main" xmlns:r="http://schemas.openxmlformats.org/officeDocument/2006/relationships" xmlns:p="http://schemas.openxmlformats.org/presentationml/2006/main">
  <p:tag name="SHAPEID" val=" 8"/>
</p:tagLst>
</file>

<file path=ppt/tags/tag293.xml><?xml version="1.0" encoding="utf-8"?>
<p:tagLst xmlns:a="http://schemas.openxmlformats.org/drawingml/2006/main" xmlns:r="http://schemas.openxmlformats.org/officeDocument/2006/relationships" xmlns:p="http://schemas.openxmlformats.org/presentationml/2006/main">
  <p:tag name="SHAPEID" val=" 5"/>
</p:tagLst>
</file>

<file path=ppt/tags/tag294.xml><?xml version="1.0" encoding="utf-8"?>
<p:tagLst xmlns:a="http://schemas.openxmlformats.org/drawingml/2006/main" xmlns:r="http://schemas.openxmlformats.org/officeDocument/2006/relationships" xmlns:p="http://schemas.openxmlformats.org/presentationml/2006/main">
  <p:tag name="SHAPEID" val=" 6"/>
</p:tagLst>
</file>

<file path=ppt/tags/tag295.xml><?xml version="1.0" encoding="utf-8"?>
<p:tagLst xmlns:a="http://schemas.openxmlformats.org/drawingml/2006/main" xmlns:r="http://schemas.openxmlformats.org/officeDocument/2006/relationships" xmlns:p="http://schemas.openxmlformats.org/presentationml/2006/main">
  <p:tag name="TIMING" val="|0.3|0"/>
</p:tagLst>
</file>

<file path=ppt/tags/tag296.xml><?xml version="1.0" encoding="utf-8"?>
<p:tagLst xmlns:a="http://schemas.openxmlformats.org/drawingml/2006/main" xmlns:r="http://schemas.openxmlformats.org/officeDocument/2006/relationships" xmlns:p="http://schemas.openxmlformats.org/presentationml/2006/main">
  <p:tag name="SHAPEID" val=" 2"/>
</p:tagLst>
</file>

<file path=ppt/tags/tag297.xml><?xml version="1.0" encoding="utf-8"?>
<p:tagLst xmlns:a="http://schemas.openxmlformats.org/drawingml/2006/main" xmlns:r="http://schemas.openxmlformats.org/officeDocument/2006/relationships" xmlns:p="http://schemas.openxmlformats.org/presentationml/2006/main">
  <p:tag name="SHAPEID" val=" 3"/>
</p:tagLst>
</file>

<file path=ppt/tags/tag298.xml><?xml version="1.0" encoding="utf-8"?>
<p:tagLst xmlns:a="http://schemas.openxmlformats.org/drawingml/2006/main" xmlns:r="http://schemas.openxmlformats.org/officeDocument/2006/relationships" xmlns:p="http://schemas.openxmlformats.org/presentationml/2006/main">
  <p:tag name="SHAPEID" val=" 8"/>
</p:tagLst>
</file>

<file path=ppt/tags/tag299.xml><?xml version="1.0" encoding="utf-8"?>
<p:tagLst xmlns:a="http://schemas.openxmlformats.org/drawingml/2006/main" xmlns:r="http://schemas.openxmlformats.org/officeDocument/2006/relationships" xmlns:p="http://schemas.openxmlformats.org/presentationml/2006/main">
  <p:tag name="SHAPEID" val=" 5"/>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ags/tag30.xml><?xml version="1.0" encoding="utf-8"?>
<p:tagLst xmlns:a="http://schemas.openxmlformats.org/drawingml/2006/main" xmlns:r="http://schemas.openxmlformats.org/officeDocument/2006/relationships" xmlns:p="http://schemas.openxmlformats.org/presentationml/2006/main">
  <p:tag name="SHAPEID" val=" 2"/>
</p:tagLst>
</file>

<file path=ppt/tags/tag300.xml><?xml version="1.0" encoding="utf-8"?>
<p:tagLst xmlns:a="http://schemas.openxmlformats.org/drawingml/2006/main" xmlns:r="http://schemas.openxmlformats.org/officeDocument/2006/relationships" xmlns:p="http://schemas.openxmlformats.org/presentationml/2006/main">
  <p:tag name="SHAPEID" val=" 6"/>
</p:tagLst>
</file>

<file path=ppt/tags/tag301.xml><?xml version="1.0" encoding="utf-8"?>
<p:tagLst xmlns:a="http://schemas.openxmlformats.org/drawingml/2006/main" xmlns:r="http://schemas.openxmlformats.org/officeDocument/2006/relationships" xmlns:p="http://schemas.openxmlformats.org/presentationml/2006/main">
  <p:tag name="SHAPEID" val=" 7"/>
</p:tagLst>
</file>

<file path=ppt/tags/tag302.xml><?xml version="1.0" encoding="utf-8"?>
<p:tagLst xmlns:a="http://schemas.openxmlformats.org/drawingml/2006/main" xmlns:r="http://schemas.openxmlformats.org/officeDocument/2006/relationships" xmlns:p="http://schemas.openxmlformats.org/presentationml/2006/main">
  <p:tag name="TIMING" val="|0.3|0"/>
</p:tagLst>
</file>

<file path=ppt/tags/tag303.xml><?xml version="1.0" encoding="utf-8"?>
<p:tagLst xmlns:a="http://schemas.openxmlformats.org/drawingml/2006/main" xmlns:r="http://schemas.openxmlformats.org/officeDocument/2006/relationships" xmlns:p="http://schemas.openxmlformats.org/presentationml/2006/main">
  <p:tag name="TIMING" val="|0.3|0"/>
</p:tagLst>
</file>

<file path=ppt/tags/tag304.xml><?xml version="1.0" encoding="utf-8"?>
<p:tagLst xmlns:a="http://schemas.openxmlformats.org/drawingml/2006/main" xmlns:r="http://schemas.openxmlformats.org/officeDocument/2006/relationships" xmlns:p="http://schemas.openxmlformats.org/presentationml/2006/main">
  <p:tag name="SHAPEID" val=" 2"/>
</p:tagLst>
</file>

<file path=ppt/tags/tag305.xml><?xml version="1.0" encoding="utf-8"?>
<p:tagLst xmlns:a="http://schemas.openxmlformats.org/drawingml/2006/main" xmlns:r="http://schemas.openxmlformats.org/officeDocument/2006/relationships" xmlns:p="http://schemas.openxmlformats.org/presentationml/2006/main">
  <p:tag name="SHAPEID" val=" 3"/>
</p:tagLst>
</file>

<file path=ppt/tags/tag306.xml><?xml version="1.0" encoding="utf-8"?>
<p:tagLst xmlns:a="http://schemas.openxmlformats.org/drawingml/2006/main" xmlns:r="http://schemas.openxmlformats.org/officeDocument/2006/relationships" xmlns:p="http://schemas.openxmlformats.org/presentationml/2006/main">
  <p:tag name="SHAPEID" val=" 8"/>
</p:tagLst>
</file>

<file path=ppt/tags/tag307.xml><?xml version="1.0" encoding="utf-8"?>
<p:tagLst xmlns:a="http://schemas.openxmlformats.org/drawingml/2006/main" xmlns:r="http://schemas.openxmlformats.org/officeDocument/2006/relationships" xmlns:p="http://schemas.openxmlformats.org/presentationml/2006/main">
  <p:tag name="SHAPEID" val=" 5"/>
</p:tagLst>
</file>

<file path=ppt/tags/tag308.xml><?xml version="1.0" encoding="utf-8"?>
<p:tagLst xmlns:a="http://schemas.openxmlformats.org/drawingml/2006/main" xmlns:r="http://schemas.openxmlformats.org/officeDocument/2006/relationships" xmlns:p="http://schemas.openxmlformats.org/presentationml/2006/main">
  <p:tag name="TIMING" val="|0.3|0"/>
</p:tagLst>
</file>

<file path=ppt/tags/tag309.xml><?xml version="1.0" encoding="utf-8"?>
<p:tagLst xmlns:a="http://schemas.openxmlformats.org/drawingml/2006/main" xmlns:r="http://schemas.openxmlformats.org/officeDocument/2006/relationships" xmlns:p="http://schemas.openxmlformats.org/presentationml/2006/main">
  <p:tag name="SHAPEID" val=" 2"/>
</p:tagLst>
</file>

<file path=ppt/tags/tag31.xml><?xml version="1.0" encoding="utf-8"?>
<p:tagLst xmlns:a="http://schemas.openxmlformats.org/drawingml/2006/main" xmlns:r="http://schemas.openxmlformats.org/officeDocument/2006/relationships" xmlns:p="http://schemas.openxmlformats.org/presentationml/2006/main">
  <p:tag name="SHAPEID" val=" 3"/>
</p:tagLst>
</file>

<file path=ppt/tags/tag310.xml><?xml version="1.0" encoding="utf-8"?>
<p:tagLst xmlns:a="http://schemas.openxmlformats.org/drawingml/2006/main" xmlns:r="http://schemas.openxmlformats.org/officeDocument/2006/relationships" xmlns:p="http://schemas.openxmlformats.org/presentationml/2006/main">
  <p:tag name="SHAPEID" val=" 3"/>
</p:tagLst>
</file>

<file path=ppt/tags/tag311.xml><?xml version="1.0" encoding="utf-8"?>
<p:tagLst xmlns:a="http://schemas.openxmlformats.org/drawingml/2006/main" xmlns:r="http://schemas.openxmlformats.org/officeDocument/2006/relationships" xmlns:p="http://schemas.openxmlformats.org/presentationml/2006/main">
  <p:tag name="SHAPEID" val=" 8"/>
</p:tagLst>
</file>

<file path=ppt/tags/tag312.xml><?xml version="1.0" encoding="utf-8"?>
<p:tagLst xmlns:a="http://schemas.openxmlformats.org/drawingml/2006/main" xmlns:r="http://schemas.openxmlformats.org/officeDocument/2006/relationships" xmlns:p="http://schemas.openxmlformats.org/presentationml/2006/main">
  <p:tag name="SHAPEID" val=" 5"/>
</p:tagLst>
</file>

<file path=ppt/tags/tag313.xml><?xml version="1.0" encoding="utf-8"?>
<p:tagLst xmlns:a="http://schemas.openxmlformats.org/drawingml/2006/main" xmlns:r="http://schemas.openxmlformats.org/officeDocument/2006/relationships" xmlns:p="http://schemas.openxmlformats.org/presentationml/2006/main">
  <p:tag name="SHAPEID" val=" 10"/>
</p:tagLst>
</file>

<file path=ppt/tags/tag314.xml><?xml version="1.0" encoding="utf-8"?>
<p:tagLst xmlns:a="http://schemas.openxmlformats.org/drawingml/2006/main" xmlns:r="http://schemas.openxmlformats.org/officeDocument/2006/relationships" xmlns:p="http://schemas.openxmlformats.org/presentationml/2006/main">
  <p:tag name="TIMING" val="|0.3|0"/>
</p:tagLst>
</file>

<file path=ppt/tags/tag315.xml><?xml version="1.0" encoding="utf-8"?>
<p:tagLst xmlns:a="http://schemas.openxmlformats.org/drawingml/2006/main" xmlns:r="http://schemas.openxmlformats.org/officeDocument/2006/relationships" xmlns:p="http://schemas.openxmlformats.org/presentationml/2006/main">
  <p:tag name="TIMING" val="|0.3|0"/>
</p:tagLst>
</file>

<file path=ppt/tags/tag316.xml><?xml version="1.0" encoding="utf-8"?>
<p:tagLst xmlns:a="http://schemas.openxmlformats.org/drawingml/2006/main" xmlns:r="http://schemas.openxmlformats.org/officeDocument/2006/relationships" xmlns:p="http://schemas.openxmlformats.org/presentationml/2006/main">
  <p:tag name="TIMING" val="|0.4|0.4|0.3|0|0.7|0.8"/>
</p:tagLst>
</file>

<file path=ppt/tags/tag317.xml><?xml version="1.0" encoding="utf-8"?>
<p:tagLst xmlns:a="http://schemas.openxmlformats.org/drawingml/2006/main" xmlns:r="http://schemas.openxmlformats.org/officeDocument/2006/relationships" xmlns:p="http://schemas.openxmlformats.org/presentationml/2006/main">
  <p:tag name="TIMING" val="|0.4|0.4|0.3|0|0.7|0.8"/>
</p:tagLst>
</file>

<file path=ppt/tags/tag318.xml><?xml version="1.0" encoding="utf-8"?>
<p:tagLst xmlns:a="http://schemas.openxmlformats.org/drawingml/2006/main" xmlns:r="http://schemas.openxmlformats.org/officeDocument/2006/relationships" xmlns:p="http://schemas.openxmlformats.org/presentationml/2006/main">
  <p:tag name="SHAPEID" val=" 2"/>
</p:tagLst>
</file>

<file path=ppt/tags/tag319.xml><?xml version="1.0" encoding="utf-8"?>
<p:tagLst xmlns:a="http://schemas.openxmlformats.org/drawingml/2006/main" xmlns:r="http://schemas.openxmlformats.org/officeDocument/2006/relationships" xmlns:p="http://schemas.openxmlformats.org/presentationml/2006/main">
  <p:tag name="SHAPEID" val=" 3"/>
</p:tagLst>
</file>

<file path=ppt/tags/tag32.xml><?xml version="1.0" encoding="utf-8"?>
<p:tagLst xmlns:a="http://schemas.openxmlformats.org/drawingml/2006/main" xmlns:r="http://schemas.openxmlformats.org/officeDocument/2006/relationships" xmlns:p="http://schemas.openxmlformats.org/presentationml/2006/main">
  <p:tag name="SHAPEID" val=" 8"/>
</p:tagLst>
</file>

<file path=ppt/tags/tag320.xml><?xml version="1.0" encoding="utf-8"?>
<p:tagLst xmlns:a="http://schemas.openxmlformats.org/drawingml/2006/main" xmlns:r="http://schemas.openxmlformats.org/officeDocument/2006/relationships" xmlns:p="http://schemas.openxmlformats.org/presentationml/2006/main">
  <p:tag name="SHAPEID" val=" 4"/>
</p:tagLst>
</file>

<file path=ppt/tags/tag321.xml><?xml version="1.0" encoding="utf-8"?>
<p:tagLst xmlns:a="http://schemas.openxmlformats.org/drawingml/2006/main" xmlns:r="http://schemas.openxmlformats.org/officeDocument/2006/relationships" xmlns:p="http://schemas.openxmlformats.org/presentationml/2006/main">
  <p:tag name="TIMING" val="|0.4|0.4|0.3|0|0.7|0.8"/>
</p:tagLst>
</file>

<file path=ppt/tags/tag322.xml><?xml version="1.0" encoding="utf-8"?>
<p:tagLst xmlns:a="http://schemas.openxmlformats.org/drawingml/2006/main" xmlns:r="http://schemas.openxmlformats.org/officeDocument/2006/relationships" xmlns:p="http://schemas.openxmlformats.org/presentationml/2006/main">
  <p:tag name="SHAPEID" val=" 7"/>
</p:tagLst>
</file>

<file path=ppt/tags/tag323.xml><?xml version="1.0" encoding="utf-8"?>
<p:tagLst xmlns:a="http://schemas.openxmlformats.org/drawingml/2006/main" xmlns:r="http://schemas.openxmlformats.org/officeDocument/2006/relationships" xmlns:p="http://schemas.openxmlformats.org/presentationml/2006/main">
  <p:tag name="SHAPEID" val=" 2"/>
</p:tagLst>
</file>

<file path=ppt/tags/tag324.xml><?xml version="1.0" encoding="utf-8"?>
<p:tagLst xmlns:a="http://schemas.openxmlformats.org/drawingml/2006/main" xmlns:r="http://schemas.openxmlformats.org/officeDocument/2006/relationships" xmlns:p="http://schemas.openxmlformats.org/presentationml/2006/main">
  <p:tag name="SHAPEID" val=" 3"/>
</p:tagLst>
</file>

<file path=ppt/tags/tag325.xml><?xml version="1.0" encoding="utf-8"?>
<p:tagLst xmlns:a="http://schemas.openxmlformats.org/drawingml/2006/main" xmlns:r="http://schemas.openxmlformats.org/officeDocument/2006/relationships" xmlns:p="http://schemas.openxmlformats.org/presentationml/2006/main">
  <p:tag name="SHAPEID" val=" 4"/>
</p:tagLst>
</file>

<file path=ppt/tags/tag326.xml><?xml version="1.0" encoding="utf-8"?>
<p:tagLst xmlns:a="http://schemas.openxmlformats.org/drawingml/2006/main" xmlns:r="http://schemas.openxmlformats.org/officeDocument/2006/relationships" xmlns:p="http://schemas.openxmlformats.org/presentationml/2006/main">
  <p:tag name="SHAPEID" val=" 6"/>
</p:tagLst>
</file>

<file path=ppt/tags/tag327.xml><?xml version="1.0" encoding="utf-8"?>
<p:tagLst xmlns:a="http://schemas.openxmlformats.org/drawingml/2006/main" xmlns:r="http://schemas.openxmlformats.org/officeDocument/2006/relationships" xmlns:p="http://schemas.openxmlformats.org/presentationml/2006/main">
  <p:tag name="TIMING" val="|0.4|0.4|0.3|0|0.7|0.8"/>
</p:tagLst>
</file>

<file path=ppt/tags/tag328.xml><?xml version="1.0" encoding="utf-8"?>
<p:tagLst xmlns:a="http://schemas.openxmlformats.org/drawingml/2006/main" xmlns:r="http://schemas.openxmlformats.org/officeDocument/2006/relationships" xmlns:p="http://schemas.openxmlformats.org/presentationml/2006/main">
  <p:tag name="SHAPEID" val=" 7"/>
</p:tagLst>
</file>

<file path=ppt/tags/tag329.xml><?xml version="1.0" encoding="utf-8"?>
<p:tagLst xmlns:a="http://schemas.openxmlformats.org/drawingml/2006/main" xmlns:r="http://schemas.openxmlformats.org/officeDocument/2006/relationships" xmlns:p="http://schemas.openxmlformats.org/presentationml/2006/main">
  <p:tag name="SHAPEID" val=" 2"/>
</p:tagLst>
</file>

<file path=ppt/tags/tag33.xml><?xml version="1.0" encoding="utf-8"?>
<p:tagLst xmlns:a="http://schemas.openxmlformats.org/drawingml/2006/main" xmlns:r="http://schemas.openxmlformats.org/officeDocument/2006/relationships" xmlns:p="http://schemas.openxmlformats.org/presentationml/2006/main">
  <p:tag name="SHAPEID" val=" 9"/>
</p:tagLst>
</file>

<file path=ppt/tags/tag330.xml><?xml version="1.0" encoding="utf-8"?>
<p:tagLst xmlns:a="http://schemas.openxmlformats.org/drawingml/2006/main" xmlns:r="http://schemas.openxmlformats.org/officeDocument/2006/relationships" xmlns:p="http://schemas.openxmlformats.org/presentationml/2006/main">
  <p:tag name="SHAPEID" val=" 3"/>
</p:tagLst>
</file>

<file path=ppt/tags/tag331.xml><?xml version="1.0" encoding="utf-8"?>
<p:tagLst xmlns:a="http://schemas.openxmlformats.org/drawingml/2006/main" xmlns:r="http://schemas.openxmlformats.org/officeDocument/2006/relationships" xmlns:p="http://schemas.openxmlformats.org/presentationml/2006/main">
  <p:tag name="SHAPEID" val=" 4"/>
</p:tagLst>
</file>

<file path=ppt/tags/tag34.xml><?xml version="1.0" encoding="utf-8"?>
<p:tagLst xmlns:a="http://schemas.openxmlformats.org/drawingml/2006/main" xmlns:r="http://schemas.openxmlformats.org/officeDocument/2006/relationships" xmlns:p="http://schemas.openxmlformats.org/presentationml/2006/main">
  <p:tag name="SHAPEID" val=" 10"/>
</p:tagLst>
</file>

<file path=ppt/tags/tag35.xml><?xml version="1.0" encoding="utf-8"?>
<p:tagLst xmlns:a="http://schemas.openxmlformats.org/drawingml/2006/main" xmlns:r="http://schemas.openxmlformats.org/officeDocument/2006/relationships" xmlns:p="http://schemas.openxmlformats.org/presentationml/2006/main">
  <p:tag name="SHAPEID" val=" 11"/>
</p:tagLst>
</file>

<file path=ppt/tags/tag36.xml><?xml version="1.0" encoding="utf-8"?>
<p:tagLst xmlns:a="http://schemas.openxmlformats.org/drawingml/2006/main" xmlns:r="http://schemas.openxmlformats.org/officeDocument/2006/relationships" xmlns:p="http://schemas.openxmlformats.org/presentationml/2006/main">
  <p:tag name="TIMING" val="|0.3|0"/>
</p:tagLst>
</file>

<file path=ppt/tags/tag37.xml><?xml version="1.0" encoding="utf-8"?>
<p:tagLst xmlns:a="http://schemas.openxmlformats.org/drawingml/2006/main" xmlns:r="http://schemas.openxmlformats.org/officeDocument/2006/relationships" xmlns:p="http://schemas.openxmlformats.org/presentationml/2006/main">
  <p:tag name="SHAPEID" val=" 2"/>
</p:tagLst>
</file>

<file path=ppt/tags/tag38.xml><?xml version="1.0" encoding="utf-8"?>
<p:tagLst xmlns:a="http://schemas.openxmlformats.org/drawingml/2006/main" xmlns:r="http://schemas.openxmlformats.org/officeDocument/2006/relationships" xmlns:p="http://schemas.openxmlformats.org/presentationml/2006/main">
  <p:tag name="SHAPEID" val=" 3"/>
</p:tagLst>
</file>

<file path=ppt/tags/tag39.xml><?xml version="1.0" encoding="utf-8"?>
<p:tagLst xmlns:a="http://schemas.openxmlformats.org/drawingml/2006/main" xmlns:r="http://schemas.openxmlformats.org/officeDocument/2006/relationships" xmlns:p="http://schemas.openxmlformats.org/presentationml/2006/main">
  <p:tag name="SHAPEID" val=" 8"/>
</p:tagLst>
</file>

<file path=ppt/tags/tag4.xml><?xml version="1.0" encoding="utf-8"?>
<p:tagLst xmlns:a="http://schemas.openxmlformats.org/drawingml/2006/main" xmlns:r="http://schemas.openxmlformats.org/officeDocument/2006/relationships" xmlns:p="http://schemas.openxmlformats.org/presentationml/2006/main">
  <p:tag name="SHAPEID" val=" 32"/>
</p:tagLst>
</file>

<file path=ppt/tags/tag40.xml><?xml version="1.0" encoding="utf-8"?>
<p:tagLst xmlns:a="http://schemas.openxmlformats.org/drawingml/2006/main" xmlns:r="http://schemas.openxmlformats.org/officeDocument/2006/relationships" xmlns:p="http://schemas.openxmlformats.org/presentationml/2006/main">
  <p:tag name="SHAPEID" val=" 9"/>
</p:tagLst>
</file>

<file path=ppt/tags/tag41.xml><?xml version="1.0" encoding="utf-8"?>
<p:tagLst xmlns:a="http://schemas.openxmlformats.org/drawingml/2006/main" xmlns:r="http://schemas.openxmlformats.org/officeDocument/2006/relationships" xmlns:p="http://schemas.openxmlformats.org/presentationml/2006/main">
  <p:tag name="SHAPEID" val=" 10"/>
</p:tagLst>
</file>

<file path=ppt/tags/tag42.xml><?xml version="1.0" encoding="utf-8"?>
<p:tagLst xmlns:a="http://schemas.openxmlformats.org/drawingml/2006/main" xmlns:r="http://schemas.openxmlformats.org/officeDocument/2006/relationships" xmlns:p="http://schemas.openxmlformats.org/presentationml/2006/main">
  <p:tag name="SHAPEID" val=" 11"/>
</p:tagLst>
</file>

<file path=ppt/tags/tag43.xml><?xml version="1.0" encoding="utf-8"?>
<p:tagLst xmlns:a="http://schemas.openxmlformats.org/drawingml/2006/main" xmlns:r="http://schemas.openxmlformats.org/officeDocument/2006/relationships" xmlns:p="http://schemas.openxmlformats.org/presentationml/2006/main">
  <p:tag name="SHAPEID" val=" 16"/>
</p:tagLst>
</file>

<file path=ppt/tags/tag44.xml><?xml version="1.0" encoding="utf-8"?>
<p:tagLst xmlns:a="http://schemas.openxmlformats.org/drawingml/2006/main" xmlns:r="http://schemas.openxmlformats.org/officeDocument/2006/relationships" xmlns:p="http://schemas.openxmlformats.org/presentationml/2006/main">
  <p:tag name="TIMING" val="|0.3|0"/>
</p:tagLst>
</file>

<file path=ppt/tags/tag45.xml><?xml version="1.0" encoding="utf-8"?>
<p:tagLst xmlns:a="http://schemas.openxmlformats.org/drawingml/2006/main" xmlns:r="http://schemas.openxmlformats.org/officeDocument/2006/relationships" xmlns:p="http://schemas.openxmlformats.org/presentationml/2006/main">
  <p:tag name="SHAPEID" val=" 2"/>
</p:tagLst>
</file>

<file path=ppt/tags/tag46.xml><?xml version="1.0" encoding="utf-8"?>
<p:tagLst xmlns:a="http://schemas.openxmlformats.org/drawingml/2006/main" xmlns:r="http://schemas.openxmlformats.org/officeDocument/2006/relationships" xmlns:p="http://schemas.openxmlformats.org/presentationml/2006/main">
  <p:tag name="SHAPEID" val=" 3"/>
</p:tagLst>
</file>

<file path=ppt/tags/tag47.xml><?xml version="1.0" encoding="utf-8"?>
<p:tagLst xmlns:a="http://schemas.openxmlformats.org/drawingml/2006/main" xmlns:r="http://schemas.openxmlformats.org/officeDocument/2006/relationships" xmlns:p="http://schemas.openxmlformats.org/presentationml/2006/main">
  <p:tag name="SHAPEID" val=" 8"/>
</p:tagLst>
</file>

<file path=ppt/tags/tag48.xml><?xml version="1.0" encoding="utf-8"?>
<p:tagLst xmlns:a="http://schemas.openxmlformats.org/drawingml/2006/main" xmlns:r="http://schemas.openxmlformats.org/officeDocument/2006/relationships" xmlns:p="http://schemas.openxmlformats.org/presentationml/2006/main">
  <p:tag name="SHAPEID" val=" 9"/>
</p:tagLst>
</file>

<file path=ppt/tags/tag49.xml><?xml version="1.0" encoding="utf-8"?>
<p:tagLst xmlns:a="http://schemas.openxmlformats.org/drawingml/2006/main" xmlns:r="http://schemas.openxmlformats.org/officeDocument/2006/relationships" xmlns:p="http://schemas.openxmlformats.org/presentationml/2006/main">
  <p:tag name="SHAPEID" val=" 10"/>
</p:tagLst>
</file>

<file path=ppt/tags/tag5.xml><?xml version="1.0" encoding="utf-8"?>
<p:tagLst xmlns:a="http://schemas.openxmlformats.org/drawingml/2006/main" xmlns:r="http://schemas.openxmlformats.org/officeDocument/2006/relationships" xmlns:p="http://schemas.openxmlformats.org/presentationml/2006/main">
  <p:tag name="SHAPEID" val=" 33"/>
</p:tagLst>
</file>

<file path=ppt/tags/tag50.xml><?xml version="1.0" encoding="utf-8"?>
<p:tagLst xmlns:a="http://schemas.openxmlformats.org/drawingml/2006/main" xmlns:r="http://schemas.openxmlformats.org/officeDocument/2006/relationships" xmlns:p="http://schemas.openxmlformats.org/presentationml/2006/main">
  <p:tag name="SHAPEID" val=" 11"/>
</p:tagLst>
</file>

<file path=ppt/tags/tag51.xml><?xml version="1.0" encoding="utf-8"?>
<p:tagLst xmlns:a="http://schemas.openxmlformats.org/drawingml/2006/main" xmlns:r="http://schemas.openxmlformats.org/officeDocument/2006/relationships" xmlns:p="http://schemas.openxmlformats.org/presentationml/2006/main">
  <p:tag name="SHAPEID" val=" 16"/>
</p:tagLst>
</file>

<file path=ppt/tags/tag52.xml><?xml version="1.0" encoding="utf-8"?>
<p:tagLst xmlns:a="http://schemas.openxmlformats.org/drawingml/2006/main" xmlns:r="http://schemas.openxmlformats.org/officeDocument/2006/relationships" xmlns:p="http://schemas.openxmlformats.org/presentationml/2006/main">
  <p:tag name="SHAPEID" val=" 17"/>
</p:tagLst>
</file>

<file path=ppt/tags/tag53.xml><?xml version="1.0" encoding="utf-8"?>
<p:tagLst xmlns:a="http://schemas.openxmlformats.org/drawingml/2006/main" xmlns:r="http://schemas.openxmlformats.org/officeDocument/2006/relationships" xmlns:p="http://schemas.openxmlformats.org/presentationml/2006/main">
  <p:tag name="TIMING" val="|0.3|0"/>
</p:tagLst>
</file>

<file path=ppt/tags/tag54.xml><?xml version="1.0" encoding="utf-8"?>
<p:tagLst xmlns:a="http://schemas.openxmlformats.org/drawingml/2006/main" xmlns:r="http://schemas.openxmlformats.org/officeDocument/2006/relationships" xmlns:p="http://schemas.openxmlformats.org/presentationml/2006/main">
  <p:tag name="SHAPEID" val=" 2"/>
</p:tagLst>
</file>

<file path=ppt/tags/tag55.xml><?xml version="1.0" encoding="utf-8"?>
<p:tagLst xmlns:a="http://schemas.openxmlformats.org/drawingml/2006/main" xmlns:r="http://schemas.openxmlformats.org/officeDocument/2006/relationships" xmlns:p="http://schemas.openxmlformats.org/presentationml/2006/main">
  <p:tag name="SHAPEID" val=" 3"/>
</p:tagLst>
</file>

<file path=ppt/tags/tag56.xml><?xml version="1.0" encoding="utf-8"?>
<p:tagLst xmlns:a="http://schemas.openxmlformats.org/drawingml/2006/main" xmlns:r="http://schemas.openxmlformats.org/officeDocument/2006/relationships" xmlns:p="http://schemas.openxmlformats.org/presentationml/2006/main">
  <p:tag name="SHAPEID" val=" 8"/>
</p:tagLst>
</file>

<file path=ppt/tags/tag57.xml><?xml version="1.0" encoding="utf-8"?>
<p:tagLst xmlns:a="http://schemas.openxmlformats.org/drawingml/2006/main" xmlns:r="http://schemas.openxmlformats.org/officeDocument/2006/relationships" xmlns:p="http://schemas.openxmlformats.org/presentationml/2006/main">
  <p:tag name="SHAPEID" val=" 9"/>
</p:tagLst>
</file>

<file path=ppt/tags/tag58.xml><?xml version="1.0" encoding="utf-8"?>
<p:tagLst xmlns:a="http://schemas.openxmlformats.org/drawingml/2006/main" xmlns:r="http://schemas.openxmlformats.org/officeDocument/2006/relationships" xmlns:p="http://schemas.openxmlformats.org/presentationml/2006/main">
  <p:tag name="SHAPEID" val=" 10"/>
</p:tagLst>
</file>

<file path=ppt/tags/tag59.xml><?xml version="1.0" encoding="utf-8"?>
<p:tagLst xmlns:a="http://schemas.openxmlformats.org/drawingml/2006/main" xmlns:r="http://schemas.openxmlformats.org/officeDocument/2006/relationships" xmlns:p="http://schemas.openxmlformats.org/presentationml/2006/main">
  <p:tag name="SHAPEID" val=" 11"/>
</p:tagLst>
</file>

<file path=ppt/tags/tag6.xml><?xml version="1.0" encoding="utf-8"?>
<p:tagLst xmlns:a="http://schemas.openxmlformats.org/drawingml/2006/main" xmlns:r="http://schemas.openxmlformats.org/officeDocument/2006/relationships" xmlns:p="http://schemas.openxmlformats.org/presentationml/2006/main">
  <p:tag name="SHAPEID" val=" 34"/>
</p:tagLst>
</file>

<file path=ppt/tags/tag60.xml><?xml version="1.0" encoding="utf-8"?>
<p:tagLst xmlns:a="http://schemas.openxmlformats.org/drawingml/2006/main" xmlns:r="http://schemas.openxmlformats.org/officeDocument/2006/relationships" xmlns:p="http://schemas.openxmlformats.org/presentationml/2006/main">
  <p:tag name="SHAPEID" val=" 16"/>
</p:tagLst>
</file>

<file path=ppt/tags/tag61.xml><?xml version="1.0" encoding="utf-8"?>
<p:tagLst xmlns:a="http://schemas.openxmlformats.org/drawingml/2006/main" xmlns:r="http://schemas.openxmlformats.org/officeDocument/2006/relationships" xmlns:p="http://schemas.openxmlformats.org/presentationml/2006/main">
  <p:tag name="SHAPEID" val=" 17"/>
</p:tagLst>
</file>

<file path=ppt/tags/tag62.xml><?xml version="1.0" encoding="utf-8"?>
<p:tagLst xmlns:a="http://schemas.openxmlformats.org/drawingml/2006/main" xmlns:r="http://schemas.openxmlformats.org/officeDocument/2006/relationships" xmlns:p="http://schemas.openxmlformats.org/presentationml/2006/main">
  <p:tag name="SHAPEID" val=" 18"/>
</p:tagLst>
</file>

<file path=ppt/tags/tag63.xml><?xml version="1.0" encoding="utf-8"?>
<p:tagLst xmlns:a="http://schemas.openxmlformats.org/drawingml/2006/main" xmlns:r="http://schemas.openxmlformats.org/officeDocument/2006/relationships" xmlns:p="http://schemas.openxmlformats.org/presentationml/2006/main">
  <p:tag name="TIMING" val="|0.3|0"/>
</p:tagLst>
</file>

<file path=ppt/tags/tag64.xml><?xml version="1.0" encoding="utf-8"?>
<p:tagLst xmlns:a="http://schemas.openxmlformats.org/drawingml/2006/main" xmlns:r="http://schemas.openxmlformats.org/officeDocument/2006/relationships" xmlns:p="http://schemas.openxmlformats.org/presentationml/2006/main">
  <p:tag name="SHAPEID" val=" 2"/>
</p:tagLst>
</file>

<file path=ppt/tags/tag65.xml><?xml version="1.0" encoding="utf-8"?>
<p:tagLst xmlns:a="http://schemas.openxmlformats.org/drawingml/2006/main" xmlns:r="http://schemas.openxmlformats.org/officeDocument/2006/relationships" xmlns:p="http://schemas.openxmlformats.org/presentationml/2006/main">
  <p:tag name="SHAPEID" val=" 3"/>
</p:tagLst>
</file>

<file path=ppt/tags/tag66.xml><?xml version="1.0" encoding="utf-8"?>
<p:tagLst xmlns:a="http://schemas.openxmlformats.org/drawingml/2006/main" xmlns:r="http://schemas.openxmlformats.org/officeDocument/2006/relationships" xmlns:p="http://schemas.openxmlformats.org/presentationml/2006/main">
  <p:tag name="SHAPEID" val=" 8"/>
</p:tagLst>
</file>

<file path=ppt/tags/tag67.xml><?xml version="1.0" encoding="utf-8"?>
<p:tagLst xmlns:a="http://schemas.openxmlformats.org/drawingml/2006/main" xmlns:r="http://schemas.openxmlformats.org/officeDocument/2006/relationships" xmlns:p="http://schemas.openxmlformats.org/presentationml/2006/main">
  <p:tag name="SHAPEID" val=" 9"/>
</p:tagLst>
</file>

<file path=ppt/tags/tag68.xml><?xml version="1.0" encoding="utf-8"?>
<p:tagLst xmlns:a="http://schemas.openxmlformats.org/drawingml/2006/main" xmlns:r="http://schemas.openxmlformats.org/officeDocument/2006/relationships" xmlns:p="http://schemas.openxmlformats.org/presentationml/2006/main">
  <p:tag name="SHAPEID" val=" 10"/>
</p:tagLst>
</file>

<file path=ppt/tags/tag69.xml><?xml version="1.0" encoding="utf-8"?>
<p:tagLst xmlns:a="http://schemas.openxmlformats.org/drawingml/2006/main" xmlns:r="http://schemas.openxmlformats.org/officeDocument/2006/relationships" xmlns:p="http://schemas.openxmlformats.org/presentationml/2006/main">
  <p:tag name="SHAPEID" val=" 11"/>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70.xml><?xml version="1.0" encoding="utf-8"?>
<p:tagLst xmlns:a="http://schemas.openxmlformats.org/drawingml/2006/main" xmlns:r="http://schemas.openxmlformats.org/officeDocument/2006/relationships" xmlns:p="http://schemas.openxmlformats.org/presentationml/2006/main">
  <p:tag name="SHAPEID" val=" 16"/>
</p:tagLst>
</file>

<file path=ppt/tags/tag71.xml><?xml version="1.0" encoding="utf-8"?>
<p:tagLst xmlns:a="http://schemas.openxmlformats.org/drawingml/2006/main" xmlns:r="http://schemas.openxmlformats.org/officeDocument/2006/relationships" xmlns:p="http://schemas.openxmlformats.org/presentationml/2006/main">
  <p:tag name="SHAPEID" val=" 17"/>
</p:tagLst>
</file>

<file path=ppt/tags/tag72.xml><?xml version="1.0" encoding="utf-8"?>
<p:tagLst xmlns:a="http://schemas.openxmlformats.org/drawingml/2006/main" xmlns:r="http://schemas.openxmlformats.org/officeDocument/2006/relationships" xmlns:p="http://schemas.openxmlformats.org/presentationml/2006/main">
  <p:tag name="SHAPEID" val=" 18"/>
</p:tagLst>
</file>

<file path=ppt/tags/tag73.xml><?xml version="1.0" encoding="utf-8"?>
<p:tagLst xmlns:a="http://schemas.openxmlformats.org/drawingml/2006/main" xmlns:r="http://schemas.openxmlformats.org/officeDocument/2006/relationships" xmlns:p="http://schemas.openxmlformats.org/presentationml/2006/main">
  <p:tag name="SHAPEID" val=" 19"/>
</p:tagLst>
</file>

<file path=ppt/tags/tag74.xml><?xml version="1.0" encoding="utf-8"?>
<p:tagLst xmlns:a="http://schemas.openxmlformats.org/drawingml/2006/main" xmlns:r="http://schemas.openxmlformats.org/officeDocument/2006/relationships" xmlns:p="http://schemas.openxmlformats.org/presentationml/2006/main">
  <p:tag name="TIMING" val="|0.3|0"/>
</p:tagLst>
</file>

<file path=ppt/tags/tag75.xml><?xml version="1.0" encoding="utf-8"?>
<p:tagLst xmlns:a="http://schemas.openxmlformats.org/drawingml/2006/main" xmlns:r="http://schemas.openxmlformats.org/officeDocument/2006/relationships" xmlns:p="http://schemas.openxmlformats.org/presentationml/2006/main">
  <p:tag name="SHAPEID" val=" 2"/>
</p:tagLst>
</file>

<file path=ppt/tags/tag76.xml><?xml version="1.0" encoding="utf-8"?>
<p:tagLst xmlns:a="http://schemas.openxmlformats.org/drawingml/2006/main" xmlns:r="http://schemas.openxmlformats.org/officeDocument/2006/relationships" xmlns:p="http://schemas.openxmlformats.org/presentationml/2006/main">
  <p:tag name="SHAPEID" val=" 3"/>
</p:tagLst>
</file>

<file path=ppt/tags/tag77.xml><?xml version="1.0" encoding="utf-8"?>
<p:tagLst xmlns:a="http://schemas.openxmlformats.org/drawingml/2006/main" xmlns:r="http://schemas.openxmlformats.org/officeDocument/2006/relationships" xmlns:p="http://schemas.openxmlformats.org/presentationml/2006/main">
  <p:tag name="SHAPEID" val=" 8"/>
</p:tagLst>
</file>

<file path=ppt/tags/tag78.xml><?xml version="1.0" encoding="utf-8"?>
<p:tagLst xmlns:a="http://schemas.openxmlformats.org/drawingml/2006/main" xmlns:r="http://schemas.openxmlformats.org/officeDocument/2006/relationships" xmlns:p="http://schemas.openxmlformats.org/presentationml/2006/main">
  <p:tag name="SHAPEID" val=" 9"/>
</p:tagLst>
</file>

<file path=ppt/tags/tag79.xml><?xml version="1.0" encoding="utf-8"?>
<p:tagLst xmlns:a="http://schemas.openxmlformats.org/drawingml/2006/main" xmlns:r="http://schemas.openxmlformats.org/officeDocument/2006/relationships" xmlns:p="http://schemas.openxmlformats.org/presentationml/2006/main">
  <p:tag name="SHAPEID" val=" 10"/>
</p:tagLst>
</file>

<file path=ppt/tags/tag8.xml><?xml version="1.0" encoding="utf-8"?>
<p:tagLst xmlns:a="http://schemas.openxmlformats.org/drawingml/2006/main" xmlns:r="http://schemas.openxmlformats.org/officeDocument/2006/relationships" xmlns:p="http://schemas.openxmlformats.org/presentationml/2006/main">
  <p:tag name="SHAPEID" val=" 2"/>
</p:tagLst>
</file>

<file path=ppt/tags/tag80.xml><?xml version="1.0" encoding="utf-8"?>
<p:tagLst xmlns:a="http://schemas.openxmlformats.org/drawingml/2006/main" xmlns:r="http://schemas.openxmlformats.org/officeDocument/2006/relationships" xmlns:p="http://schemas.openxmlformats.org/presentationml/2006/main">
  <p:tag name="SHAPEID" val=" 11"/>
</p:tagLst>
</file>

<file path=ppt/tags/tag81.xml><?xml version="1.0" encoding="utf-8"?>
<p:tagLst xmlns:a="http://schemas.openxmlformats.org/drawingml/2006/main" xmlns:r="http://schemas.openxmlformats.org/officeDocument/2006/relationships" xmlns:p="http://schemas.openxmlformats.org/presentationml/2006/main">
  <p:tag name="SHAPEID" val=" 16"/>
</p:tagLst>
</file>

<file path=ppt/tags/tag82.xml><?xml version="1.0" encoding="utf-8"?>
<p:tagLst xmlns:a="http://schemas.openxmlformats.org/drawingml/2006/main" xmlns:r="http://schemas.openxmlformats.org/officeDocument/2006/relationships" xmlns:p="http://schemas.openxmlformats.org/presentationml/2006/main">
  <p:tag name="SHAPEID" val=" 17"/>
</p:tagLst>
</file>

<file path=ppt/tags/tag83.xml><?xml version="1.0" encoding="utf-8"?>
<p:tagLst xmlns:a="http://schemas.openxmlformats.org/drawingml/2006/main" xmlns:r="http://schemas.openxmlformats.org/officeDocument/2006/relationships" xmlns:p="http://schemas.openxmlformats.org/presentationml/2006/main">
  <p:tag name="SHAPEID" val=" 18"/>
</p:tagLst>
</file>

<file path=ppt/tags/tag84.xml><?xml version="1.0" encoding="utf-8"?>
<p:tagLst xmlns:a="http://schemas.openxmlformats.org/drawingml/2006/main" xmlns:r="http://schemas.openxmlformats.org/officeDocument/2006/relationships" xmlns:p="http://schemas.openxmlformats.org/presentationml/2006/main">
  <p:tag name="SHAPEID" val=" 19"/>
</p:tagLst>
</file>

<file path=ppt/tags/tag85.xml><?xml version="1.0" encoding="utf-8"?>
<p:tagLst xmlns:a="http://schemas.openxmlformats.org/drawingml/2006/main" xmlns:r="http://schemas.openxmlformats.org/officeDocument/2006/relationships" xmlns:p="http://schemas.openxmlformats.org/presentationml/2006/main">
  <p:tag name="SHAPEID" val=" 20"/>
</p:tagLst>
</file>

<file path=ppt/tags/tag86.xml><?xml version="1.0" encoding="utf-8"?>
<p:tagLst xmlns:a="http://schemas.openxmlformats.org/drawingml/2006/main" xmlns:r="http://schemas.openxmlformats.org/officeDocument/2006/relationships" xmlns:p="http://schemas.openxmlformats.org/presentationml/2006/main">
  <p:tag name="TIMING" val="|0.3|0"/>
</p:tagLst>
</file>

<file path=ppt/tags/tag87.xml><?xml version="1.0" encoding="utf-8"?>
<p:tagLst xmlns:a="http://schemas.openxmlformats.org/drawingml/2006/main" xmlns:r="http://schemas.openxmlformats.org/officeDocument/2006/relationships" xmlns:p="http://schemas.openxmlformats.org/presentationml/2006/main">
  <p:tag name="SHAPEID" val=" 2"/>
</p:tagLst>
</file>

<file path=ppt/tags/tag88.xml><?xml version="1.0" encoding="utf-8"?>
<p:tagLst xmlns:a="http://schemas.openxmlformats.org/drawingml/2006/main" xmlns:r="http://schemas.openxmlformats.org/officeDocument/2006/relationships" xmlns:p="http://schemas.openxmlformats.org/presentationml/2006/main">
  <p:tag name="SHAPEID" val=" 3"/>
</p:tagLst>
</file>

<file path=ppt/tags/tag89.xml><?xml version="1.0" encoding="utf-8"?>
<p:tagLst xmlns:a="http://schemas.openxmlformats.org/drawingml/2006/main" xmlns:r="http://schemas.openxmlformats.org/officeDocument/2006/relationships" xmlns:p="http://schemas.openxmlformats.org/presentationml/2006/main">
  <p:tag name="SHAPEID" val=" 8"/>
</p:tagLst>
</file>

<file path=ppt/tags/tag9.xml><?xml version="1.0" encoding="utf-8"?>
<p:tagLst xmlns:a="http://schemas.openxmlformats.org/drawingml/2006/main" xmlns:r="http://schemas.openxmlformats.org/officeDocument/2006/relationships" xmlns:p="http://schemas.openxmlformats.org/presentationml/2006/main">
  <p:tag name="SHAPEID" val=" 3"/>
</p:tagLst>
</file>

<file path=ppt/tags/tag90.xml><?xml version="1.0" encoding="utf-8"?>
<p:tagLst xmlns:a="http://schemas.openxmlformats.org/drawingml/2006/main" xmlns:r="http://schemas.openxmlformats.org/officeDocument/2006/relationships" xmlns:p="http://schemas.openxmlformats.org/presentationml/2006/main">
  <p:tag name="SHAPEID" val=" 9"/>
</p:tagLst>
</file>

<file path=ppt/tags/tag91.xml><?xml version="1.0" encoding="utf-8"?>
<p:tagLst xmlns:a="http://schemas.openxmlformats.org/drawingml/2006/main" xmlns:r="http://schemas.openxmlformats.org/officeDocument/2006/relationships" xmlns:p="http://schemas.openxmlformats.org/presentationml/2006/main">
  <p:tag name="SHAPEID" val=" 10"/>
</p:tagLst>
</file>

<file path=ppt/tags/tag92.xml><?xml version="1.0" encoding="utf-8"?>
<p:tagLst xmlns:a="http://schemas.openxmlformats.org/drawingml/2006/main" xmlns:r="http://schemas.openxmlformats.org/officeDocument/2006/relationships" xmlns:p="http://schemas.openxmlformats.org/presentationml/2006/main">
  <p:tag name="SHAPEID" val=" 11"/>
</p:tagLst>
</file>

<file path=ppt/tags/tag93.xml><?xml version="1.0" encoding="utf-8"?>
<p:tagLst xmlns:a="http://schemas.openxmlformats.org/drawingml/2006/main" xmlns:r="http://schemas.openxmlformats.org/officeDocument/2006/relationships" xmlns:p="http://schemas.openxmlformats.org/presentationml/2006/main">
  <p:tag name="SHAPEID" val=" 16"/>
</p:tagLst>
</file>

<file path=ppt/tags/tag94.xml><?xml version="1.0" encoding="utf-8"?>
<p:tagLst xmlns:a="http://schemas.openxmlformats.org/drawingml/2006/main" xmlns:r="http://schemas.openxmlformats.org/officeDocument/2006/relationships" xmlns:p="http://schemas.openxmlformats.org/presentationml/2006/main">
  <p:tag name="SHAPEID" val=" 17"/>
</p:tagLst>
</file>

<file path=ppt/tags/tag95.xml><?xml version="1.0" encoding="utf-8"?>
<p:tagLst xmlns:a="http://schemas.openxmlformats.org/drawingml/2006/main" xmlns:r="http://schemas.openxmlformats.org/officeDocument/2006/relationships" xmlns:p="http://schemas.openxmlformats.org/presentationml/2006/main">
  <p:tag name="SHAPEID" val=" 18"/>
</p:tagLst>
</file>

<file path=ppt/tags/tag96.xml><?xml version="1.0" encoding="utf-8"?>
<p:tagLst xmlns:a="http://schemas.openxmlformats.org/drawingml/2006/main" xmlns:r="http://schemas.openxmlformats.org/officeDocument/2006/relationships" xmlns:p="http://schemas.openxmlformats.org/presentationml/2006/main">
  <p:tag name="SHAPEID" val=" 19"/>
</p:tagLst>
</file>

<file path=ppt/tags/tag97.xml><?xml version="1.0" encoding="utf-8"?>
<p:tagLst xmlns:a="http://schemas.openxmlformats.org/drawingml/2006/main" xmlns:r="http://schemas.openxmlformats.org/officeDocument/2006/relationships" xmlns:p="http://schemas.openxmlformats.org/presentationml/2006/main">
  <p:tag name="SHAPEID" val=" 20"/>
</p:tagLst>
</file>

<file path=ppt/tags/tag98.xml><?xml version="1.0" encoding="utf-8"?>
<p:tagLst xmlns:a="http://schemas.openxmlformats.org/drawingml/2006/main" xmlns:r="http://schemas.openxmlformats.org/officeDocument/2006/relationships" xmlns:p="http://schemas.openxmlformats.org/presentationml/2006/main">
  <p:tag name="SHAPEID" val=" 14"/>
</p:tagLst>
</file>

<file path=ppt/tags/tag99.xml><?xml version="1.0" encoding="utf-8"?>
<p:tagLst xmlns:a="http://schemas.openxmlformats.org/drawingml/2006/main" xmlns:r="http://schemas.openxmlformats.org/officeDocument/2006/relationships" xmlns:p="http://schemas.openxmlformats.org/presentationml/2006/main">
  <p:tag name="TIMING" val="|0.3|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20464</TotalTime>
  <Words>6436</Words>
  <Application>Microsoft Office PowerPoint</Application>
  <PresentationFormat>全屏显示(4:3)</PresentationFormat>
  <Paragraphs>603</Paragraphs>
  <Slides>49</Slides>
  <Notes>48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-apple-system</vt:lpstr>
      <vt:lpstr>Vollkorn</vt:lpstr>
      <vt:lpstr>等线</vt:lpstr>
      <vt:lpstr>思源黑体 CN</vt:lpstr>
      <vt:lpstr>微软雅黑</vt:lpstr>
      <vt:lpstr>Arial</vt:lpstr>
      <vt:lpstr>Calibri</vt:lpstr>
      <vt:lpstr>Cambria Math</vt:lpstr>
      <vt:lpstr>Merriweather</vt:lpstr>
      <vt:lpstr>Times New Roman</vt:lpstr>
      <vt:lpstr>Office 主题​​</vt:lpstr>
      <vt:lpstr>PowerPoint 演示文稿</vt:lpstr>
      <vt:lpstr>提纲</vt:lpstr>
      <vt:lpstr>提纲</vt:lpstr>
      <vt:lpstr>深度学习模型训练问题——语言模型</vt:lpstr>
      <vt:lpstr>深度学习模型训练问题——语言模型</vt:lpstr>
      <vt:lpstr>深度学习模型训练问题——计算机视觉模型</vt:lpstr>
      <vt:lpstr>Inter- and Intra-Operator Parallelism </vt:lpstr>
      <vt:lpstr>Inter- and Intra-Operator Parallelism </vt:lpstr>
      <vt:lpstr>MLP的算子并行——张量划分</vt:lpstr>
      <vt:lpstr>MLP的算子并行——张量划分</vt:lpstr>
      <vt:lpstr>MLP的算子并行——张量划分</vt:lpstr>
      <vt:lpstr>MLP的算子并行——张量划分</vt:lpstr>
      <vt:lpstr>MLP的算子并行——张量划分</vt:lpstr>
      <vt:lpstr>MLP的算子并行——张量划分</vt:lpstr>
      <vt:lpstr>MLP的算子并行——张量划分</vt:lpstr>
      <vt:lpstr>MLP的算子并行——张量划分</vt:lpstr>
      <vt:lpstr>ZeRO——零冗余优化器</vt:lpstr>
      <vt:lpstr>张量分片策略——以2x2GPU矩阵相乘为例</vt:lpstr>
      <vt:lpstr>张量分片策略——以2x2GPU矩阵相乘为例</vt:lpstr>
      <vt:lpstr>算子间并行——模型并行/流水线并行</vt:lpstr>
      <vt:lpstr>模型并行</vt:lpstr>
      <vt:lpstr>模型并行</vt:lpstr>
      <vt:lpstr>模型并行</vt:lpstr>
      <vt:lpstr>模型并行</vt:lpstr>
      <vt:lpstr>模型并行</vt:lpstr>
      <vt:lpstr>模型并行</vt:lpstr>
      <vt:lpstr>流水线混合并行</vt:lpstr>
      <vt:lpstr>流水线混合并行</vt:lpstr>
      <vt:lpstr>流水线混合并行</vt:lpstr>
      <vt:lpstr>流水线混合并行</vt:lpstr>
      <vt:lpstr>流水线混合并行</vt:lpstr>
      <vt:lpstr>流水线混合并行</vt:lpstr>
      <vt:lpstr>流水线混合并行</vt:lpstr>
      <vt:lpstr>Alpa 架构</vt:lpstr>
      <vt:lpstr>提纲</vt:lpstr>
      <vt:lpstr>算子内并行——前提假设</vt:lpstr>
      <vt:lpstr>算子内并行——前提假设</vt:lpstr>
      <vt:lpstr>算子内并行——前提假设</vt:lpstr>
      <vt:lpstr>算子内并行——整数规划</vt:lpstr>
      <vt:lpstr>算子间并行——最小化流水线执行时间</vt:lpstr>
      <vt:lpstr>算子间并行——最小化流水线执行时间</vt:lpstr>
      <vt:lpstr>算子间并行——动态规划</vt:lpstr>
      <vt:lpstr>算子间并行——动态规划</vt:lpstr>
      <vt:lpstr>提纲</vt:lpstr>
      <vt:lpstr>实验结果</vt:lpstr>
      <vt:lpstr>总结</vt:lpstr>
      <vt:lpstr>总结</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牛耕</cp:lastModifiedBy>
  <cp:revision>2150</cp:revision>
  <dcterms:created xsi:type="dcterms:W3CDTF">2021-05-16T02:35:10Z</dcterms:created>
  <dcterms:modified xsi:type="dcterms:W3CDTF">2024-01-04T12:20:08Z</dcterms:modified>
</cp:coreProperties>
</file>